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.xml" ContentType="application/vnd.openxmlformats-officedocument.drawingml.chart+xml"/>
  <Override PartName="/ppt/notesSlides/notesSlide32.xml" ContentType="application/vnd.openxmlformats-officedocument.presentationml.notesSlide+xml"/>
  <Override PartName="/ppt/charts/chart2.xml" ContentType="application/vnd.openxmlformats-officedocument.drawingml.chart+xml"/>
  <Override PartName="/ppt/notesSlides/notesSlide33.xml" ContentType="application/vnd.openxmlformats-officedocument.presentationml.notesSlide+xml"/>
  <Override PartName="/ppt/charts/chart3.xml" ContentType="application/vnd.openxmlformats-officedocument.drawingml.chart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816" r:id="rId15"/>
    <p:sldMasterId id="2147483828" r:id="rId16"/>
    <p:sldMasterId id="2147483840" r:id="rId17"/>
    <p:sldMasterId id="2147483852" r:id="rId18"/>
  </p:sldMasterIdLst>
  <p:notesMasterIdLst>
    <p:notesMasterId r:id="rId72"/>
  </p:notesMasterIdLst>
  <p:sldIdLst>
    <p:sldId id="256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290" r:id="rId52"/>
    <p:sldId id="291" r:id="rId53"/>
    <p:sldId id="292" r:id="rId54"/>
    <p:sldId id="293" r:id="rId55"/>
    <p:sldId id="294" r:id="rId56"/>
    <p:sldId id="295" r:id="rId57"/>
    <p:sldId id="296" r:id="rId58"/>
    <p:sldId id="297" r:id="rId59"/>
    <p:sldId id="298" r:id="rId60"/>
    <p:sldId id="299" r:id="rId61"/>
    <p:sldId id="300" r:id="rId62"/>
    <p:sldId id="301" r:id="rId63"/>
    <p:sldId id="302" r:id="rId64"/>
    <p:sldId id="303" r:id="rId65"/>
    <p:sldId id="304" r:id="rId66"/>
    <p:sldId id="305" r:id="rId67"/>
    <p:sldId id="306" r:id="rId68"/>
    <p:sldId id="307" r:id="rId69"/>
    <p:sldId id="308" r:id="rId70"/>
    <p:sldId id="309" r:id="rId71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152" algn="ctr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307" algn="ctr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460" algn="ctr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612" algn="ctr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5767" algn="l" defTabSz="914307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2919" algn="l" defTabSz="914307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072" algn="l" defTabSz="914307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226" algn="l" defTabSz="914307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4660"/>
  </p:normalViewPr>
  <p:slideViewPr>
    <p:cSldViewPr>
      <p:cViewPr varScale="1">
        <p:scale>
          <a:sx n="50" d="100"/>
          <a:sy n="50" d="100"/>
        </p:scale>
        <p:origin x="1338" y="4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61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1799380340615315E-2"/>
          <c:y val="3.4335875984251966E-2"/>
          <c:w val="0.77784638762259983"/>
          <c:h val="0.688002460629921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3"/>
                <c:pt idx="0">
                  <c:v>Heard of the Trades</c:v>
                </c:pt>
                <c:pt idx="1">
                  <c:v>Changed attitudes about women in the Trades</c:v>
                </c:pt>
                <c:pt idx="2">
                  <c:v>Interested in pursuing careers in the Trades/Engineering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</c:v>
                </c:pt>
                <c:pt idx="1">
                  <c:v>0.83</c:v>
                </c:pt>
                <c:pt idx="2">
                  <c:v>0.83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3"/>
                <c:pt idx="0">
                  <c:v>Heard of the Trades</c:v>
                </c:pt>
                <c:pt idx="1">
                  <c:v>Changed attitudes about women in the Trades</c:v>
                </c:pt>
                <c:pt idx="2">
                  <c:v>Interested in pursuing careers in the Trades/Engineering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0.7</c:v>
                </c:pt>
                <c:pt idx="1">
                  <c:v>0.17</c:v>
                </c:pt>
                <c:pt idx="2">
                  <c:v>0.1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 Answer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3"/>
                <c:pt idx="0">
                  <c:v>Heard of the Trades</c:v>
                </c:pt>
                <c:pt idx="1">
                  <c:v>Changed attitudes about women in the Trades</c:v>
                </c:pt>
                <c:pt idx="2">
                  <c:v>Interested in pursuing careers in the Trades/Engineering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2" formatCode="0%">
                  <c:v>0.02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Not Sure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3"/>
                <c:pt idx="0">
                  <c:v>Heard of the Trades</c:v>
                </c:pt>
                <c:pt idx="1">
                  <c:v>Changed attitudes about women in the Trades</c:v>
                </c:pt>
                <c:pt idx="2">
                  <c:v>Interested in pursuing careers in the Trades/Engineering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2" formatCode="0%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6995344"/>
        <c:axId val="276990248"/>
      </c:barChart>
      <c:catAx>
        <c:axId val="2769953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6990248"/>
        <c:crosses val="autoZero"/>
        <c:auto val="1"/>
        <c:lblAlgn val="ctr"/>
        <c:lblOffset val="100"/>
        <c:noMultiLvlLbl val="0"/>
      </c:catAx>
      <c:valAx>
        <c:axId val="27699024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769953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520177165354334"/>
          <c:y val="0.14320272465941758"/>
          <c:w val="0.15639643482064741"/>
          <c:h val="0.3364266284896206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1799380340615315E-2"/>
          <c:y val="3.4335875984251966E-2"/>
          <c:w val="0.77784638762259983"/>
          <c:h val="0.688002460629921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Yes-MS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3"/>
                <c:pt idx="0">
                  <c:v>Heard of the Trades</c:v>
                </c:pt>
                <c:pt idx="1">
                  <c:v>Changed attitudes about women in the Trades</c:v>
                </c:pt>
                <c:pt idx="2">
                  <c:v>Interested in pursuing careers in the Trades/Engineering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</c:v>
                </c:pt>
                <c:pt idx="1">
                  <c:v>0.83</c:v>
                </c:pt>
                <c:pt idx="2">
                  <c:v>0.83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NO-MS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3"/>
                <c:pt idx="0">
                  <c:v>Heard of the Trades</c:v>
                </c:pt>
                <c:pt idx="1">
                  <c:v>Changed attitudes about women in the Trades</c:v>
                </c:pt>
                <c:pt idx="2">
                  <c:v>Interested in pursuing careers in the Trades/Engineering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0.7</c:v>
                </c:pt>
                <c:pt idx="1">
                  <c:v>0.17</c:v>
                </c:pt>
                <c:pt idx="2">
                  <c:v>0.1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 Answer-MS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3"/>
                <c:pt idx="0">
                  <c:v>Heard of the Trades</c:v>
                </c:pt>
                <c:pt idx="1">
                  <c:v>Changed attitudes about women in the Trades</c:v>
                </c:pt>
                <c:pt idx="2">
                  <c:v>Interested in pursuing careers in the Trades/Engineering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2" formatCode="0%">
                  <c:v>0.02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Not Sure-MS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3"/>
                <c:pt idx="0">
                  <c:v>Heard of the Trades</c:v>
                </c:pt>
                <c:pt idx="1">
                  <c:v>Changed attitudes about women in the Trades</c:v>
                </c:pt>
                <c:pt idx="2">
                  <c:v>Interested in pursuing careers in the Trades/Engineering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2" formatCode="0%">
                  <c:v>0.05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Yes-HS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3"/>
                <c:pt idx="0">
                  <c:v>Heard of the Trades</c:v>
                </c:pt>
                <c:pt idx="1">
                  <c:v>Changed attitudes about women in the Trades</c:v>
                </c:pt>
                <c:pt idx="2">
                  <c:v>Interested in pursuing careers in the Trades/Engineering</c:v>
                </c:pt>
              </c:strCache>
            </c:strRef>
          </c:cat>
          <c:val>
            <c:numRef>
              <c:f>Sheet1!$F$2:$F$5</c:f>
              <c:numCache>
                <c:formatCode>0%</c:formatCode>
                <c:ptCount val="4"/>
                <c:pt idx="0">
                  <c:v>0.38</c:v>
                </c:pt>
                <c:pt idx="1">
                  <c:v>0.84</c:v>
                </c:pt>
                <c:pt idx="2">
                  <c:v>0.64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No-HS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3"/>
                <c:pt idx="0">
                  <c:v>Heard of the Trades</c:v>
                </c:pt>
                <c:pt idx="1">
                  <c:v>Changed attitudes about women in the Trades</c:v>
                </c:pt>
                <c:pt idx="2">
                  <c:v>Interested in pursuing careers in the Trades/Engineering</c:v>
                </c:pt>
              </c:strCache>
            </c:strRef>
          </c:cat>
          <c:val>
            <c:numRef>
              <c:f>Sheet1!$G$2:$G$5</c:f>
              <c:numCache>
                <c:formatCode>0%</c:formatCode>
                <c:ptCount val="4"/>
                <c:pt idx="0">
                  <c:v>0.55000000000000004</c:v>
                </c:pt>
                <c:pt idx="1">
                  <c:v>0.16</c:v>
                </c:pt>
                <c:pt idx="2">
                  <c:v>0.19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No Answer-HS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3"/>
                <c:pt idx="0">
                  <c:v>Heard of the Trades</c:v>
                </c:pt>
                <c:pt idx="1">
                  <c:v>Changed attitudes about women in the Trades</c:v>
                </c:pt>
                <c:pt idx="2">
                  <c:v>Interested in pursuing careers in the Trades/Engineering</c:v>
                </c:pt>
              </c:strCache>
            </c:strRef>
          </c:cat>
          <c:val>
            <c:numRef>
              <c:f>Sheet1!$H$2:$H$5</c:f>
              <c:numCache>
                <c:formatCode>General</c:formatCode>
                <c:ptCount val="4"/>
                <c:pt idx="0" formatCode="0%">
                  <c:v>7.0000000000000007E-2</c:v>
                </c:pt>
                <c:pt idx="2" formatCode="0%">
                  <c:v>7.0000000000000007E-2</c:v>
                </c:pt>
              </c:numCache>
            </c:numRef>
          </c:val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Not Sure-HS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3"/>
                <c:pt idx="0">
                  <c:v>Heard of the Trades</c:v>
                </c:pt>
                <c:pt idx="1">
                  <c:v>Changed attitudes about women in the Trades</c:v>
                </c:pt>
                <c:pt idx="2">
                  <c:v>Interested in pursuing careers in the Trades/Engineering</c:v>
                </c:pt>
              </c:strCache>
            </c:strRef>
          </c:cat>
          <c:val>
            <c:numRef>
              <c:f>Sheet1!$I$2:$I$5</c:f>
              <c:numCache>
                <c:formatCode>General</c:formatCode>
                <c:ptCount val="4"/>
                <c:pt idx="2" formatCode="0%">
                  <c:v>0.09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6991424"/>
        <c:axId val="276991816"/>
      </c:barChart>
      <c:catAx>
        <c:axId val="276991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6991816"/>
        <c:crosses val="autoZero"/>
        <c:auto val="1"/>
        <c:lblAlgn val="ctr"/>
        <c:lblOffset val="100"/>
        <c:noMultiLvlLbl val="0"/>
      </c:catAx>
      <c:valAx>
        <c:axId val="27699181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769914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520177165354334"/>
          <c:y val="0.14320272465941758"/>
          <c:w val="0.19086536322790157"/>
          <c:h val="0.6272360870145469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3"/>
                <c:pt idx="0">
                  <c:v>Heard of the Trades</c:v>
                </c:pt>
                <c:pt idx="1">
                  <c:v>Changed attitudes about women in the Trades</c:v>
                </c:pt>
                <c:pt idx="2">
                  <c:v>Interested in pursuing careers in the Trades/Engineering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0.38</c:v>
                </c:pt>
                <c:pt idx="1">
                  <c:v>0.84</c:v>
                </c:pt>
                <c:pt idx="2">
                  <c:v>0.64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3"/>
                <c:pt idx="0">
                  <c:v>Heard of the Trades</c:v>
                </c:pt>
                <c:pt idx="1">
                  <c:v>Changed attitudes about women in the Trades</c:v>
                </c:pt>
                <c:pt idx="2">
                  <c:v>Interested in pursuing careers in the Trades/Engineering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0.55000000000000004</c:v>
                </c:pt>
                <c:pt idx="1">
                  <c:v>0.16</c:v>
                </c:pt>
                <c:pt idx="2">
                  <c:v>0.19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 Answer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3"/>
                <c:pt idx="0">
                  <c:v>Heard of the Trades</c:v>
                </c:pt>
                <c:pt idx="1">
                  <c:v>Changed attitudes about women in the Trades</c:v>
                </c:pt>
                <c:pt idx="2">
                  <c:v>Interested in pursuing careers in the Trades/Engineering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7.0000000000000007E-2</c:v>
                </c:pt>
                <c:pt idx="1">
                  <c:v>0</c:v>
                </c:pt>
                <c:pt idx="2">
                  <c:v>7.0000000000000007E-2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Not Sure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3"/>
                <c:pt idx="0">
                  <c:v>Heard of the Trades</c:v>
                </c:pt>
                <c:pt idx="1">
                  <c:v>Changed attitudes about women in the Trades</c:v>
                </c:pt>
                <c:pt idx="2">
                  <c:v>Interested in pursuing careers in the Trades/Engineering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2" formatCode="0%">
                  <c:v>0.09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6994168"/>
        <c:axId val="276994952"/>
      </c:barChart>
      <c:catAx>
        <c:axId val="276994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6994952"/>
        <c:crosses val="autoZero"/>
        <c:auto val="1"/>
        <c:lblAlgn val="ctr"/>
        <c:lblOffset val="100"/>
        <c:noMultiLvlLbl val="0"/>
      </c:catAx>
      <c:valAx>
        <c:axId val="27699495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769941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010517707025755"/>
          <c:y val="0.21013628104179286"/>
          <c:w val="0.12797424778424435"/>
          <c:h val="0.3050021631911395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5F5730-EB4A-43C5-B89F-D00EBD69FE82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816D97-9955-49F7-96A6-6222EB497120}">
      <dgm:prSet phldrT="[Text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Diesel Transportation</a:t>
          </a:r>
          <a:endParaRPr lang="en-US" dirty="0">
            <a:solidFill>
              <a:schemeClr val="tx1"/>
            </a:solidFill>
          </a:endParaRPr>
        </a:p>
      </dgm:t>
    </dgm:pt>
    <dgm:pt modelId="{CE6C40AB-F421-4206-BC53-819B4E5FDBE8}" type="parTrans" cxnId="{71CD43E2-DFE1-4CFA-817D-74FA7EDFB080}">
      <dgm:prSet/>
      <dgm:spPr/>
      <dgm:t>
        <a:bodyPr/>
        <a:lstStyle/>
        <a:p>
          <a:endParaRPr lang="en-US"/>
        </a:p>
      </dgm:t>
    </dgm:pt>
    <dgm:pt modelId="{F8CDBAEE-6925-4D60-8E57-E8DD0F233971}" type="sibTrans" cxnId="{71CD43E2-DFE1-4CFA-817D-74FA7EDFB080}">
      <dgm:prSet/>
      <dgm:spPr/>
      <dgm:t>
        <a:bodyPr/>
        <a:lstStyle/>
        <a:p>
          <a:endParaRPr lang="en-US"/>
        </a:p>
      </dgm:t>
    </dgm:pt>
    <dgm:pt modelId="{49148186-763E-4E30-A9A0-F0BBB7BA9B6B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Substation Operations and Engineering </a:t>
          </a:r>
          <a:endParaRPr lang="en-US" dirty="0">
            <a:solidFill>
              <a:schemeClr val="tx1"/>
            </a:solidFill>
          </a:endParaRPr>
        </a:p>
      </dgm:t>
    </dgm:pt>
    <dgm:pt modelId="{9A19AD0F-B0D8-445F-A2A1-08CCE680F561}" type="parTrans" cxnId="{BA55A257-6AA3-46C1-9514-43FEDBB749B7}">
      <dgm:prSet/>
      <dgm:spPr/>
      <dgm:t>
        <a:bodyPr/>
        <a:lstStyle/>
        <a:p>
          <a:endParaRPr lang="en-US"/>
        </a:p>
      </dgm:t>
    </dgm:pt>
    <dgm:pt modelId="{5CC8962C-D8D8-4089-8A4F-6C6631B45E70}" type="sibTrans" cxnId="{BA55A257-6AA3-46C1-9514-43FEDBB749B7}">
      <dgm:prSet/>
      <dgm:spPr/>
      <dgm:t>
        <a:bodyPr/>
        <a:lstStyle/>
        <a:p>
          <a:endParaRPr lang="en-US"/>
        </a:p>
      </dgm:t>
    </dgm:pt>
    <dgm:pt modelId="{B541869F-52D3-48BC-93E1-5BEAF29B19F1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Natural Gas Properties</a:t>
          </a:r>
          <a:endParaRPr lang="en-US" dirty="0">
            <a:solidFill>
              <a:schemeClr val="tx1"/>
            </a:solidFill>
          </a:endParaRPr>
        </a:p>
      </dgm:t>
    </dgm:pt>
    <dgm:pt modelId="{790EDBF7-9B9B-4FD8-8181-4350C3B03C6E}" type="parTrans" cxnId="{DB34B7A5-3A43-4A66-8F10-B85CBE75201F}">
      <dgm:prSet/>
      <dgm:spPr/>
      <dgm:t>
        <a:bodyPr/>
        <a:lstStyle/>
        <a:p>
          <a:endParaRPr lang="en-US"/>
        </a:p>
      </dgm:t>
    </dgm:pt>
    <dgm:pt modelId="{B486908B-09AA-48DF-96A6-76D64914ADFA}" type="sibTrans" cxnId="{DB34B7A5-3A43-4A66-8F10-B85CBE75201F}">
      <dgm:prSet/>
      <dgm:spPr/>
      <dgm:t>
        <a:bodyPr/>
        <a:lstStyle/>
        <a:p>
          <a:endParaRPr lang="en-US"/>
        </a:p>
      </dgm:t>
    </dgm:pt>
    <dgm:pt modelId="{388AFB9A-846C-42DC-9692-5DF0ADF524D4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 smtClean="0"/>
            <a:t>Line Technician</a:t>
          </a:r>
          <a:endParaRPr lang="en-US" dirty="0"/>
        </a:p>
      </dgm:t>
    </dgm:pt>
    <dgm:pt modelId="{1A0F4833-7A82-4B7F-828C-223E6255F2EA}" type="parTrans" cxnId="{82DAA2CA-4CDD-486F-8B36-6DE7CB4F7B69}">
      <dgm:prSet/>
      <dgm:spPr/>
      <dgm:t>
        <a:bodyPr/>
        <a:lstStyle/>
        <a:p>
          <a:endParaRPr lang="en-US"/>
        </a:p>
      </dgm:t>
    </dgm:pt>
    <dgm:pt modelId="{26787D54-B137-4CE8-B028-7E52C51CF82F}" type="sibTrans" cxnId="{82DAA2CA-4CDD-486F-8B36-6DE7CB4F7B69}">
      <dgm:prSet/>
      <dgm:spPr/>
      <dgm:t>
        <a:bodyPr/>
        <a:lstStyle/>
        <a:p>
          <a:endParaRPr lang="en-US"/>
        </a:p>
      </dgm:t>
    </dgm:pt>
    <dgm:pt modelId="{7972DE5C-CA3E-482C-83DF-40B9D4A6A2DB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 smtClean="0"/>
            <a:t>Bridge Building and Construction</a:t>
          </a:r>
          <a:endParaRPr lang="en-US" dirty="0"/>
        </a:p>
      </dgm:t>
    </dgm:pt>
    <dgm:pt modelId="{E9D151D9-1250-445B-B4B0-3A7516641772}" type="parTrans" cxnId="{88ECF8BC-E122-4546-BC83-5760404DB491}">
      <dgm:prSet/>
      <dgm:spPr/>
      <dgm:t>
        <a:bodyPr/>
        <a:lstStyle/>
        <a:p>
          <a:endParaRPr lang="en-US"/>
        </a:p>
      </dgm:t>
    </dgm:pt>
    <dgm:pt modelId="{D3EA0446-EB19-428C-9B66-E9B7C0BD5E74}" type="sibTrans" cxnId="{88ECF8BC-E122-4546-BC83-5760404DB491}">
      <dgm:prSet/>
      <dgm:spPr/>
      <dgm:t>
        <a:bodyPr/>
        <a:lstStyle/>
        <a:p>
          <a:endParaRPr lang="en-US"/>
        </a:p>
      </dgm:t>
    </dgm:pt>
    <dgm:pt modelId="{576902EC-008F-416D-966E-3971664C0241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Welding and Measuring</a:t>
          </a:r>
          <a:endParaRPr lang="en-US" dirty="0">
            <a:solidFill>
              <a:schemeClr val="tx1"/>
            </a:solidFill>
          </a:endParaRPr>
        </a:p>
      </dgm:t>
    </dgm:pt>
    <dgm:pt modelId="{8FC6E5C4-E271-4297-B0DF-224348CB58CA}" type="parTrans" cxnId="{C7B4A02A-C64D-4B06-B1C8-7026968D5B09}">
      <dgm:prSet/>
      <dgm:spPr/>
      <dgm:t>
        <a:bodyPr/>
        <a:lstStyle/>
        <a:p>
          <a:endParaRPr lang="en-US"/>
        </a:p>
      </dgm:t>
    </dgm:pt>
    <dgm:pt modelId="{4B757082-D0DF-4A0D-9BB8-BA8B0CD5CE6F}" type="sibTrans" cxnId="{C7B4A02A-C64D-4B06-B1C8-7026968D5B09}">
      <dgm:prSet/>
      <dgm:spPr/>
      <dgm:t>
        <a:bodyPr/>
        <a:lstStyle/>
        <a:p>
          <a:endParaRPr lang="en-US"/>
        </a:p>
      </dgm:t>
    </dgm:pt>
    <dgm:pt modelId="{B6BFD964-C6F8-4790-B3F1-A6906EAA4268}" type="pres">
      <dgm:prSet presAssocID="{CE5F5730-EB4A-43C5-B89F-D00EBD69FE8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BA870D-4682-48B8-8F3E-909C6B0AE24E}" type="pres">
      <dgm:prSet presAssocID="{66816D97-9955-49F7-96A6-6222EB497120}" presName="node" presStyleLbl="node1" presStyleIdx="0" presStyleCnt="6" custScaleX="145166" custScaleY="151659" custRadScaleRad="101757" custRadScaleInc="32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24B048-D790-4E9B-8829-8FCF7C8FC912}" type="pres">
      <dgm:prSet presAssocID="{66816D97-9955-49F7-96A6-6222EB497120}" presName="spNode" presStyleCnt="0"/>
      <dgm:spPr/>
    </dgm:pt>
    <dgm:pt modelId="{ACDDDC77-07D9-47F4-8EF7-BDD710F823E7}" type="pres">
      <dgm:prSet presAssocID="{F8CDBAEE-6925-4D60-8E57-E8DD0F233971}" presName="sibTrans" presStyleLbl="sibTrans1D1" presStyleIdx="0" presStyleCnt="6"/>
      <dgm:spPr/>
      <dgm:t>
        <a:bodyPr/>
        <a:lstStyle/>
        <a:p>
          <a:endParaRPr lang="en-US"/>
        </a:p>
      </dgm:t>
    </dgm:pt>
    <dgm:pt modelId="{519F9ACE-AC48-4132-8683-E964C2A14F34}" type="pres">
      <dgm:prSet presAssocID="{576902EC-008F-416D-966E-3971664C0241}" presName="node" presStyleLbl="node1" presStyleIdx="1" presStyleCnt="6" custScaleX="139553" custScaleY="177991" custRadScaleRad="138234" custRadScaleInc="347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2699D6-674D-4EE1-B703-7C8F128ED978}" type="pres">
      <dgm:prSet presAssocID="{576902EC-008F-416D-966E-3971664C0241}" presName="spNode" presStyleCnt="0"/>
      <dgm:spPr/>
    </dgm:pt>
    <dgm:pt modelId="{992C2E84-EC38-4C3D-8262-DACCD104EE76}" type="pres">
      <dgm:prSet presAssocID="{4B757082-D0DF-4A0D-9BB8-BA8B0CD5CE6F}" presName="sibTrans" presStyleLbl="sibTrans1D1" presStyleIdx="1" presStyleCnt="6"/>
      <dgm:spPr/>
      <dgm:t>
        <a:bodyPr/>
        <a:lstStyle/>
        <a:p>
          <a:endParaRPr lang="en-US"/>
        </a:p>
      </dgm:t>
    </dgm:pt>
    <dgm:pt modelId="{14258D3E-86ED-4EB0-978F-D1A71A72A68F}" type="pres">
      <dgm:prSet presAssocID="{49148186-763E-4E30-A9A0-F0BBB7BA9B6B}" presName="node" presStyleLbl="node1" presStyleIdx="2" presStyleCnt="6" custScaleX="144748" custScaleY="145180" custRadScaleRad="139938" custRadScaleInc="-496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3A5AA1-4BEE-4F01-A37F-951AAFBDF7C7}" type="pres">
      <dgm:prSet presAssocID="{49148186-763E-4E30-A9A0-F0BBB7BA9B6B}" presName="spNode" presStyleCnt="0"/>
      <dgm:spPr/>
    </dgm:pt>
    <dgm:pt modelId="{9FEDA107-E1AD-4D61-8D81-E34379D280F3}" type="pres">
      <dgm:prSet presAssocID="{5CC8962C-D8D8-4089-8A4F-6C6631B45E70}" presName="sibTrans" presStyleLbl="sibTrans1D1" presStyleIdx="2" presStyleCnt="6"/>
      <dgm:spPr/>
      <dgm:t>
        <a:bodyPr/>
        <a:lstStyle/>
        <a:p>
          <a:endParaRPr lang="en-US"/>
        </a:p>
      </dgm:t>
    </dgm:pt>
    <dgm:pt modelId="{BA7158E4-DD4B-4B62-BE4C-2D0745418938}" type="pres">
      <dgm:prSet presAssocID="{B541869F-52D3-48BC-93E1-5BEAF29B19F1}" presName="node" presStyleLbl="node1" presStyleIdx="3" presStyleCnt="6" custScaleX="122624" custScaleY="135464" custRadScaleRad="90066" custRadScaleInc="480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300BDF-3F77-4C4A-B605-6A7B86A7A481}" type="pres">
      <dgm:prSet presAssocID="{B541869F-52D3-48BC-93E1-5BEAF29B19F1}" presName="spNode" presStyleCnt="0"/>
      <dgm:spPr/>
    </dgm:pt>
    <dgm:pt modelId="{67475B2C-1A0C-41C6-90B6-42EB05DC69CF}" type="pres">
      <dgm:prSet presAssocID="{B486908B-09AA-48DF-96A6-76D64914ADFA}" presName="sibTrans" presStyleLbl="sibTrans1D1" presStyleIdx="3" presStyleCnt="6"/>
      <dgm:spPr/>
      <dgm:t>
        <a:bodyPr/>
        <a:lstStyle/>
        <a:p>
          <a:endParaRPr lang="en-US"/>
        </a:p>
      </dgm:t>
    </dgm:pt>
    <dgm:pt modelId="{2BA88A9C-572A-4BD2-AE8F-EBA42A51B468}" type="pres">
      <dgm:prSet presAssocID="{388AFB9A-846C-42DC-9692-5DF0ADF524D4}" presName="node" presStyleLbl="node1" presStyleIdx="4" presStyleCnt="6" custScaleX="142263" custScaleY="145180" custRadScaleRad="147142" custRadScaleInc="547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8525A4-FECF-471D-82AA-1EBEB874EB24}" type="pres">
      <dgm:prSet presAssocID="{388AFB9A-846C-42DC-9692-5DF0ADF524D4}" presName="spNode" presStyleCnt="0"/>
      <dgm:spPr/>
    </dgm:pt>
    <dgm:pt modelId="{D3697A63-4A23-4DE4-8D8D-B77E1FED7597}" type="pres">
      <dgm:prSet presAssocID="{26787D54-B137-4CE8-B028-7E52C51CF82F}" presName="sibTrans" presStyleLbl="sibTrans1D1" presStyleIdx="4" presStyleCnt="6"/>
      <dgm:spPr/>
      <dgm:t>
        <a:bodyPr/>
        <a:lstStyle/>
        <a:p>
          <a:endParaRPr lang="en-US"/>
        </a:p>
      </dgm:t>
    </dgm:pt>
    <dgm:pt modelId="{91B17148-9DD1-4B66-9679-C7DE1A8171C1}" type="pres">
      <dgm:prSet presAssocID="{7972DE5C-CA3E-482C-83DF-40B9D4A6A2DB}" presName="node" presStyleLbl="node1" presStyleIdx="5" presStyleCnt="6" custScaleX="155568" custScaleY="173158" custRadScaleRad="144614" custRadScaleInc="-284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063902-764C-4C50-903A-350E19CB6733}" type="pres">
      <dgm:prSet presAssocID="{7972DE5C-CA3E-482C-83DF-40B9D4A6A2DB}" presName="spNode" presStyleCnt="0"/>
      <dgm:spPr/>
    </dgm:pt>
    <dgm:pt modelId="{0881B5A7-1241-4BA5-95D1-6A39882BE47C}" type="pres">
      <dgm:prSet presAssocID="{D3EA0446-EB19-428C-9B66-E9B7C0BD5E74}" presName="sibTrans" presStyleLbl="sibTrans1D1" presStyleIdx="5" presStyleCnt="6"/>
      <dgm:spPr/>
      <dgm:t>
        <a:bodyPr/>
        <a:lstStyle/>
        <a:p>
          <a:endParaRPr lang="en-US"/>
        </a:p>
      </dgm:t>
    </dgm:pt>
  </dgm:ptLst>
  <dgm:cxnLst>
    <dgm:cxn modelId="{71CD43E2-DFE1-4CFA-817D-74FA7EDFB080}" srcId="{CE5F5730-EB4A-43C5-B89F-D00EBD69FE82}" destId="{66816D97-9955-49F7-96A6-6222EB497120}" srcOrd="0" destOrd="0" parTransId="{CE6C40AB-F421-4206-BC53-819B4E5FDBE8}" sibTransId="{F8CDBAEE-6925-4D60-8E57-E8DD0F233971}"/>
    <dgm:cxn modelId="{03B16E3D-0D52-4951-B513-AA6331F8FEB2}" type="presOf" srcId="{576902EC-008F-416D-966E-3971664C0241}" destId="{519F9ACE-AC48-4132-8683-E964C2A14F34}" srcOrd="0" destOrd="0" presId="urn:microsoft.com/office/officeart/2005/8/layout/cycle6"/>
    <dgm:cxn modelId="{C7B4A02A-C64D-4B06-B1C8-7026968D5B09}" srcId="{CE5F5730-EB4A-43C5-B89F-D00EBD69FE82}" destId="{576902EC-008F-416D-966E-3971664C0241}" srcOrd="1" destOrd="0" parTransId="{8FC6E5C4-E271-4297-B0DF-224348CB58CA}" sibTransId="{4B757082-D0DF-4A0D-9BB8-BA8B0CD5CE6F}"/>
    <dgm:cxn modelId="{82DAA2CA-4CDD-486F-8B36-6DE7CB4F7B69}" srcId="{CE5F5730-EB4A-43C5-B89F-D00EBD69FE82}" destId="{388AFB9A-846C-42DC-9692-5DF0ADF524D4}" srcOrd="4" destOrd="0" parTransId="{1A0F4833-7A82-4B7F-828C-223E6255F2EA}" sibTransId="{26787D54-B137-4CE8-B028-7E52C51CF82F}"/>
    <dgm:cxn modelId="{DB34B7A5-3A43-4A66-8F10-B85CBE75201F}" srcId="{CE5F5730-EB4A-43C5-B89F-D00EBD69FE82}" destId="{B541869F-52D3-48BC-93E1-5BEAF29B19F1}" srcOrd="3" destOrd="0" parTransId="{790EDBF7-9B9B-4FD8-8181-4350C3B03C6E}" sibTransId="{B486908B-09AA-48DF-96A6-76D64914ADFA}"/>
    <dgm:cxn modelId="{AC806C19-684B-47C6-8F91-F0A60B19457F}" type="presOf" srcId="{B541869F-52D3-48BC-93E1-5BEAF29B19F1}" destId="{BA7158E4-DD4B-4B62-BE4C-2D0745418938}" srcOrd="0" destOrd="0" presId="urn:microsoft.com/office/officeart/2005/8/layout/cycle6"/>
    <dgm:cxn modelId="{88ECF8BC-E122-4546-BC83-5760404DB491}" srcId="{CE5F5730-EB4A-43C5-B89F-D00EBD69FE82}" destId="{7972DE5C-CA3E-482C-83DF-40B9D4A6A2DB}" srcOrd="5" destOrd="0" parTransId="{E9D151D9-1250-445B-B4B0-3A7516641772}" sibTransId="{D3EA0446-EB19-428C-9B66-E9B7C0BD5E74}"/>
    <dgm:cxn modelId="{98CB28F9-AC67-45C2-8C64-2736959E5426}" type="presOf" srcId="{7972DE5C-CA3E-482C-83DF-40B9D4A6A2DB}" destId="{91B17148-9DD1-4B66-9679-C7DE1A8171C1}" srcOrd="0" destOrd="0" presId="urn:microsoft.com/office/officeart/2005/8/layout/cycle6"/>
    <dgm:cxn modelId="{45D70E5A-F833-4585-846E-EF58963F0E5A}" type="presOf" srcId="{388AFB9A-846C-42DC-9692-5DF0ADF524D4}" destId="{2BA88A9C-572A-4BD2-AE8F-EBA42A51B468}" srcOrd="0" destOrd="0" presId="urn:microsoft.com/office/officeart/2005/8/layout/cycle6"/>
    <dgm:cxn modelId="{2EADE5CC-D957-48BE-83D4-1E207CD44596}" type="presOf" srcId="{B486908B-09AA-48DF-96A6-76D64914ADFA}" destId="{67475B2C-1A0C-41C6-90B6-42EB05DC69CF}" srcOrd="0" destOrd="0" presId="urn:microsoft.com/office/officeart/2005/8/layout/cycle6"/>
    <dgm:cxn modelId="{AF354770-CFA4-4D27-9CE5-F6BEBF5AF752}" type="presOf" srcId="{49148186-763E-4E30-A9A0-F0BBB7BA9B6B}" destId="{14258D3E-86ED-4EB0-978F-D1A71A72A68F}" srcOrd="0" destOrd="0" presId="urn:microsoft.com/office/officeart/2005/8/layout/cycle6"/>
    <dgm:cxn modelId="{4B83304A-594A-4756-BDA8-B459D543EB17}" type="presOf" srcId="{D3EA0446-EB19-428C-9B66-E9B7C0BD5E74}" destId="{0881B5A7-1241-4BA5-95D1-6A39882BE47C}" srcOrd="0" destOrd="0" presId="urn:microsoft.com/office/officeart/2005/8/layout/cycle6"/>
    <dgm:cxn modelId="{1F51422D-87D8-4D2A-864B-6F5D8DBBC6DE}" type="presOf" srcId="{66816D97-9955-49F7-96A6-6222EB497120}" destId="{7ABA870D-4682-48B8-8F3E-909C6B0AE24E}" srcOrd="0" destOrd="0" presId="urn:microsoft.com/office/officeart/2005/8/layout/cycle6"/>
    <dgm:cxn modelId="{5E0C942D-64BA-4FFD-999A-AA557997E3A3}" type="presOf" srcId="{F8CDBAEE-6925-4D60-8E57-E8DD0F233971}" destId="{ACDDDC77-07D9-47F4-8EF7-BDD710F823E7}" srcOrd="0" destOrd="0" presId="urn:microsoft.com/office/officeart/2005/8/layout/cycle6"/>
    <dgm:cxn modelId="{BA55A257-6AA3-46C1-9514-43FEDBB749B7}" srcId="{CE5F5730-EB4A-43C5-B89F-D00EBD69FE82}" destId="{49148186-763E-4E30-A9A0-F0BBB7BA9B6B}" srcOrd="2" destOrd="0" parTransId="{9A19AD0F-B0D8-445F-A2A1-08CCE680F561}" sibTransId="{5CC8962C-D8D8-4089-8A4F-6C6631B45E70}"/>
    <dgm:cxn modelId="{3433895D-D8D3-49D5-9554-77CE0B0E21F6}" type="presOf" srcId="{CE5F5730-EB4A-43C5-B89F-D00EBD69FE82}" destId="{B6BFD964-C6F8-4790-B3F1-A6906EAA4268}" srcOrd="0" destOrd="0" presId="urn:microsoft.com/office/officeart/2005/8/layout/cycle6"/>
    <dgm:cxn modelId="{A067A199-318F-4C3F-96D4-7425BA04ED73}" type="presOf" srcId="{5CC8962C-D8D8-4089-8A4F-6C6631B45E70}" destId="{9FEDA107-E1AD-4D61-8D81-E34379D280F3}" srcOrd="0" destOrd="0" presId="urn:microsoft.com/office/officeart/2005/8/layout/cycle6"/>
    <dgm:cxn modelId="{BB7B15E1-A1AB-4467-9FA4-ED3310C053E7}" type="presOf" srcId="{4B757082-D0DF-4A0D-9BB8-BA8B0CD5CE6F}" destId="{992C2E84-EC38-4C3D-8262-DACCD104EE76}" srcOrd="0" destOrd="0" presId="urn:microsoft.com/office/officeart/2005/8/layout/cycle6"/>
    <dgm:cxn modelId="{E56306F0-6C5E-45E6-8BA5-07872752E287}" type="presOf" srcId="{26787D54-B137-4CE8-B028-7E52C51CF82F}" destId="{D3697A63-4A23-4DE4-8D8D-B77E1FED7597}" srcOrd="0" destOrd="0" presId="urn:microsoft.com/office/officeart/2005/8/layout/cycle6"/>
    <dgm:cxn modelId="{3FEBE9F5-01A4-47AB-AF0B-61DE49262C6F}" type="presParOf" srcId="{B6BFD964-C6F8-4790-B3F1-A6906EAA4268}" destId="{7ABA870D-4682-48B8-8F3E-909C6B0AE24E}" srcOrd="0" destOrd="0" presId="urn:microsoft.com/office/officeart/2005/8/layout/cycle6"/>
    <dgm:cxn modelId="{278BBB9D-94E0-499E-B25D-B4612E01E738}" type="presParOf" srcId="{B6BFD964-C6F8-4790-B3F1-A6906EAA4268}" destId="{FF24B048-D790-4E9B-8829-8FCF7C8FC912}" srcOrd="1" destOrd="0" presId="urn:microsoft.com/office/officeart/2005/8/layout/cycle6"/>
    <dgm:cxn modelId="{2449C09A-83C8-4F6E-964D-A1E2AF12AF1E}" type="presParOf" srcId="{B6BFD964-C6F8-4790-B3F1-A6906EAA4268}" destId="{ACDDDC77-07D9-47F4-8EF7-BDD710F823E7}" srcOrd="2" destOrd="0" presId="urn:microsoft.com/office/officeart/2005/8/layout/cycle6"/>
    <dgm:cxn modelId="{F7AD4BEE-E44D-420A-B83A-878ADA7969F0}" type="presParOf" srcId="{B6BFD964-C6F8-4790-B3F1-A6906EAA4268}" destId="{519F9ACE-AC48-4132-8683-E964C2A14F34}" srcOrd="3" destOrd="0" presId="urn:microsoft.com/office/officeart/2005/8/layout/cycle6"/>
    <dgm:cxn modelId="{FBEC5975-D242-4BC9-8DFB-51F5C89B9D02}" type="presParOf" srcId="{B6BFD964-C6F8-4790-B3F1-A6906EAA4268}" destId="{2E2699D6-674D-4EE1-B703-7C8F128ED978}" srcOrd="4" destOrd="0" presId="urn:microsoft.com/office/officeart/2005/8/layout/cycle6"/>
    <dgm:cxn modelId="{F330FA48-EC00-4150-A62A-2D6BC403A5D3}" type="presParOf" srcId="{B6BFD964-C6F8-4790-B3F1-A6906EAA4268}" destId="{992C2E84-EC38-4C3D-8262-DACCD104EE76}" srcOrd="5" destOrd="0" presId="urn:microsoft.com/office/officeart/2005/8/layout/cycle6"/>
    <dgm:cxn modelId="{32032CEA-281D-4002-BF13-39CD3475BBCA}" type="presParOf" srcId="{B6BFD964-C6F8-4790-B3F1-A6906EAA4268}" destId="{14258D3E-86ED-4EB0-978F-D1A71A72A68F}" srcOrd="6" destOrd="0" presId="urn:microsoft.com/office/officeart/2005/8/layout/cycle6"/>
    <dgm:cxn modelId="{2FB92B87-813C-4A98-B137-8524F38B0A30}" type="presParOf" srcId="{B6BFD964-C6F8-4790-B3F1-A6906EAA4268}" destId="{733A5AA1-4BEE-4F01-A37F-951AAFBDF7C7}" srcOrd="7" destOrd="0" presId="urn:microsoft.com/office/officeart/2005/8/layout/cycle6"/>
    <dgm:cxn modelId="{6916912A-1F83-4183-9C4E-A9EFBB2CD2CE}" type="presParOf" srcId="{B6BFD964-C6F8-4790-B3F1-A6906EAA4268}" destId="{9FEDA107-E1AD-4D61-8D81-E34379D280F3}" srcOrd="8" destOrd="0" presId="urn:microsoft.com/office/officeart/2005/8/layout/cycle6"/>
    <dgm:cxn modelId="{BEA1F131-540A-48D3-9842-3E3435B882DB}" type="presParOf" srcId="{B6BFD964-C6F8-4790-B3F1-A6906EAA4268}" destId="{BA7158E4-DD4B-4B62-BE4C-2D0745418938}" srcOrd="9" destOrd="0" presId="urn:microsoft.com/office/officeart/2005/8/layout/cycle6"/>
    <dgm:cxn modelId="{A51C3F27-8516-43AA-9B4F-0D1DBF7A38B4}" type="presParOf" srcId="{B6BFD964-C6F8-4790-B3F1-A6906EAA4268}" destId="{30300BDF-3F77-4C4A-B605-6A7B86A7A481}" srcOrd="10" destOrd="0" presId="urn:microsoft.com/office/officeart/2005/8/layout/cycle6"/>
    <dgm:cxn modelId="{CC232A6E-861A-4E20-A38D-C798BD121D4F}" type="presParOf" srcId="{B6BFD964-C6F8-4790-B3F1-A6906EAA4268}" destId="{67475B2C-1A0C-41C6-90B6-42EB05DC69CF}" srcOrd="11" destOrd="0" presId="urn:microsoft.com/office/officeart/2005/8/layout/cycle6"/>
    <dgm:cxn modelId="{F0346FED-AA71-4D0A-8E76-5651A9456B43}" type="presParOf" srcId="{B6BFD964-C6F8-4790-B3F1-A6906EAA4268}" destId="{2BA88A9C-572A-4BD2-AE8F-EBA42A51B468}" srcOrd="12" destOrd="0" presId="urn:microsoft.com/office/officeart/2005/8/layout/cycle6"/>
    <dgm:cxn modelId="{E54E81C8-D099-410E-A7D1-5FB57EE720EB}" type="presParOf" srcId="{B6BFD964-C6F8-4790-B3F1-A6906EAA4268}" destId="{558525A4-FECF-471D-82AA-1EBEB874EB24}" srcOrd="13" destOrd="0" presId="urn:microsoft.com/office/officeart/2005/8/layout/cycle6"/>
    <dgm:cxn modelId="{BF3286EA-F57D-4726-8D0A-2FCB8CB5DB88}" type="presParOf" srcId="{B6BFD964-C6F8-4790-B3F1-A6906EAA4268}" destId="{D3697A63-4A23-4DE4-8D8D-B77E1FED7597}" srcOrd="14" destOrd="0" presId="urn:microsoft.com/office/officeart/2005/8/layout/cycle6"/>
    <dgm:cxn modelId="{704518CE-403B-4D7A-9486-5BBA27FBB560}" type="presParOf" srcId="{B6BFD964-C6F8-4790-B3F1-A6906EAA4268}" destId="{91B17148-9DD1-4B66-9679-C7DE1A8171C1}" srcOrd="15" destOrd="0" presId="urn:microsoft.com/office/officeart/2005/8/layout/cycle6"/>
    <dgm:cxn modelId="{F31B6579-772A-4880-B694-0F1C0642927C}" type="presParOf" srcId="{B6BFD964-C6F8-4790-B3F1-A6906EAA4268}" destId="{22063902-764C-4C50-903A-350E19CB6733}" srcOrd="16" destOrd="0" presId="urn:microsoft.com/office/officeart/2005/8/layout/cycle6"/>
    <dgm:cxn modelId="{1AAAB9C9-B131-435E-9EAC-B82CCD67442A}" type="presParOf" srcId="{B6BFD964-C6F8-4790-B3F1-A6906EAA4268}" destId="{0881B5A7-1241-4BA5-95D1-6A39882BE47C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4970F-87A1-456E-9170-2F32F09BAB60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E45BB-5A9B-45B3-878D-8C06F27D3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94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152" algn="l" defTabSz="91430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307" algn="l" defTabSz="91430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460" algn="l" defTabSz="91430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612" algn="l" defTabSz="91430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5767" algn="l" defTabSz="91430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919" algn="l" defTabSz="91430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200072" algn="l" defTabSz="91430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7226" algn="l" defTabSz="91430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0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D34A-CD04-4383-8C42-F54D2F25B1F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88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574755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EA142-5F61-4489-BB96-54E91C02434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236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 smtClean="0">
              <a:ea typeface="ＭＳ Ｐゴシック" pitchFamily="34" charset="-128"/>
            </a:endParaRPr>
          </a:p>
        </p:txBody>
      </p:sp>
      <p:sp>
        <p:nvSpPr>
          <p:cNvPr id="186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697197" indent="-26815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072611" indent="-214522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01655" indent="-214522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930700" indent="-214522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59744" indent="-2145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788788" indent="-2145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17833" indent="-2145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646877" indent="-2145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3A6556FC-E150-4053-ABDB-B801DE3E15B5}" type="slidenum">
              <a:rPr lang="en-US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15</a:t>
            </a:fld>
            <a:endParaRPr lang="en-US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781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0892" indent="-160892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D2BC4-4B14-4F27-8C1F-AA1722EE10EB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18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0892" indent="-160892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D2BC4-4B14-4F27-8C1F-AA1722EE10EB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672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D2BC4-4B14-4F27-8C1F-AA1722EE10E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885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EA142-5F61-4489-BB96-54E91C02434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21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EA142-5F61-4489-BB96-54E91C02434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326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25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EA142-5F61-4489-BB96-54E91C02434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839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D34A-CD04-4383-8C42-F54D2F25B1F1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56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0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D34A-CD04-4383-8C42-F54D2F25B1F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09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3"/>
            <a:ext cx="5486400" cy="4420119"/>
          </a:xfrm>
        </p:spPr>
        <p:txBody>
          <a:bodyPr/>
          <a:lstStyle/>
          <a:p>
            <a:pPr marL="222665" indent="-222665">
              <a:buFont typeface="+mj-lt"/>
              <a:buAutoNum type="arabicPeriod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FC182-2B3B-4359-B58B-0B7210AA8EF8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1125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FC182-2B3B-4359-B58B-0B7210AA8EF8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743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FC182-2B3B-4359-B58B-0B7210AA8EF8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5566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1. I</a:t>
            </a:r>
            <a:r>
              <a:rPr lang="en-US" dirty="0"/>
              <a:t>mmerse them in a work environment with professional and skilled trades jobs in the fields of Science, Technology, Engineering and Mathematics (STEM)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FC182-2B3B-4359-B58B-0B7210AA8EF8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5566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2. Engage the young women with hands-on activities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FC182-2B3B-4359-B58B-0B7210AA8EF8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5566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 Providing female role models to share their experiences in male-dominated environments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FC182-2B3B-4359-B58B-0B7210AA8EF8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5566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4. Mapping out the education pathways to the skilled trade and professional  STEM careers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FC182-2B3B-4359-B58B-0B7210AA8EF8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5566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OPPD and BHE, like most electric and gas utilities, are in need of STEM talent to run their businesses</a:t>
            </a:r>
          </a:p>
          <a:p>
            <a:endParaRPr lang="en-US" dirty="0" smtClean="0"/>
          </a:p>
          <a:p>
            <a:r>
              <a:rPr lang="en-US" dirty="0" smtClean="0"/>
              <a:t>Colleges and universities are not graduating enough STEM graduates to meet industry demand</a:t>
            </a:r>
          </a:p>
          <a:p>
            <a:endParaRPr lang="en-US" dirty="0" smtClean="0"/>
          </a:p>
          <a:p>
            <a:r>
              <a:rPr lang="en-US" dirty="0" smtClean="0"/>
              <a:t>Research indicates that 70% of the new workforce will be females and people of color</a:t>
            </a:r>
          </a:p>
          <a:p>
            <a:endParaRPr lang="en-US" dirty="0" smtClean="0"/>
          </a:p>
          <a:p>
            <a:r>
              <a:rPr lang="en-US" dirty="0" smtClean="0"/>
              <a:t> One way to increase females and people of color in the STEM careers is to introduce the STEM opportunities early in their education.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FC182-2B3B-4359-B58B-0B7210AA8EF8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453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of the Employee Resource</a:t>
            </a:r>
            <a:r>
              <a:rPr lang="en-US" baseline="0" dirty="0" smtClean="0"/>
              <a:t> Groups- OWN, OSE, YPG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FC182-2B3B-4359-B58B-0B7210AA8EF8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0651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79 HS &amp; MS Girls were divided into six groups. </a:t>
            </a:r>
          </a:p>
          <a:p>
            <a:r>
              <a:rPr lang="en-US" dirty="0" smtClean="0"/>
              <a:t>Each group rotated to the six modules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FC182-2B3B-4359-B58B-0B7210AA8EF8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320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0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D34A-CD04-4383-8C42-F54D2F25B1F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4254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FC182-2B3B-4359-B58B-0B7210AA8EF8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3586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197760"/>
            <a:ext cx="5486400" cy="4790307"/>
          </a:xfrm>
        </p:spPr>
        <p:txBody>
          <a:bodyPr/>
          <a:lstStyle/>
          <a:p>
            <a:pPr marL="222665" indent="-222665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FC182-2B3B-4359-B58B-0B7210AA8EF8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2448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197760"/>
            <a:ext cx="5486400" cy="4790307"/>
          </a:xfrm>
        </p:spPr>
        <p:txBody>
          <a:bodyPr/>
          <a:lstStyle/>
          <a:p>
            <a:pPr marL="222665" indent="-222665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FC182-2B3B-4359-B58B-0B7210AA8EF8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867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197760"/>
            <a:ext cx="5486400" cy="4790307"/>
          </a:xfrm>
        </p:spPr>
        <p:txBody>
          <a:bodyPr/>
          <a:lstStyle/>
          <a:p>
            <a:pPr marL="222665" indent="-222665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FC182-2B3B-4359-B58B-0B7210AA8EF8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2448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FC182-2B3B-4359-B58B-0B7210AA8EF8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9147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67997" lvl="1" indent="-222665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marL="445331" lvl="1"/>
            <a:endParaRPr lang="en-US" dirty="0">
              <a:solidFill>
                <a:srgbClr val="FF0000"/>
              </a:solidFill>
            </a:endParaRPr>
          </a:p>
          <a:p>
            <a:pPr marL="222665" indent="-222665">
              <a:buFont typeface="+mj-lt"/>
              <a:buAutoNum type="arabicPeriod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FC182-2B3B-4359-B58B-0B7210AA8EF8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1125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67997" lvl="1" indent="-222665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marL="445331" lvl="1"/>
            <a:endParaRPr lang="en-US" dirty="0">
              <a:solidFill>
                <a:srgbClr val="FF0000"/>
              </a:solidFill>
            </a:endParaRPr>
          </a:p>
          <a:p>
            <a:pPr marL="222665" indent="-222665">
              <a:buFont typeface="+mj-lt"/>
              <a:buAutoNum type="arabicPeriod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FC182-2B3B-4359-B58B-0B7210AA8EF8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309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67997" lvl="1" indent="-222665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marL="445331" lvl="1"/>
            <a:endParaRPr lang="en-US" dirty="0">
              <a:solidFill>
                <a:srgbClr val="FF0000"/>
              </a:solidFill>
            </a:endParaRPr>
          </a:p>
          <a:p>
            <a:pPr marL="222665" indent="-222665">
              <a:buFont typeface="+mj-lt"/>
              <a:buAutoNum type="arabicPeriod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FC182-2B3B-4359-B58B-0B7210AA8EF8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7213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67997" lvl="1" indent="-222665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marL="445331" lvl="1"/>
            <a:endParaRPr lang="en-US" dirty="0">
              <a:solidFill>
                <a:srgbClr val="FF0000"/>
              </a:solidFill>
            </a:endParaRPr>
          </a:p>
          <a:p>
            <a:pPr marL="222665" indent="-222665">
              <a:buFont typeface="+mj-lt"/>
              <a:buAutoNum type="arabicPeriod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FC182-2B3B-4359-B58B-0B7210AA8EF8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7851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67997" lvl="1" indent="-222665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marL="445331" lvl="1"/>
            <a:endParaRPr lang="en-US" dirty="0">
              <a:solidFill>
                <a:srgbClr val="FF0000"/>
              </a:solidFill>
            </a:endParaRPr>
          </a:p>
          <a:p>
            <a:pPr marL="222665" indent="-222665">
              <a:buFont typeface="+mj-lt"/>
              <a:buAutoNum type="arabicPeriod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FC182-2B3B-4359-B58B-0B7210AA8EF8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836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0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D34A-CD04-4383-8C42-F54D2F25B1F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7188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67997" lvl="1" indent="-222665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marL="445331" lvl="1"/>
            <a:r>
              <a:rPr lang="en-US" dirty="0"/>
              <a:t>(This was done in 10 weeks)</a:t>
            </a:r>
            <a:endParaRPr lang="en-US" dirty="0">
              <a:solidFill>
                <a:srgbClr val="FF0000"/>
              </a:solidFill>
            </a:endParaRPr>
          </a:p>
          <a:p>
            <a:pPr marL="222665" indent="-222665">
              <a:buFont typeface="+mj-lt"/>
              <a:buAutoNum type="arabicPeriod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FC182-2B3B-4359-B58B-0B7210AA8EF8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1125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67997" lvl="1" indent="-222665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marL="445331" lvl="1"/>
            <a:endParaRPr lang="en-US" dirty="0">
              <a:solidFill>
                <a:srgbClr val="FF0000"/>
              </a:solidFill>
            </a:endParaRPr>
          </a:p>
          <a:p>
            <a:pPr marL="222665" indent="-222665">
              <a:buFont typeface="+mj-lt"/>
              <a:buAutoNum type="arabicPeriod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FC182-2B3B-4359-B58B-0B7210AA8EF8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136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67997" lvl="1" indent="-222665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marL="445331" lvl="1"/>
            <a:endParaRPr lang="en-US" dirty="0">
              <a:solidFill>
                <a:srgbClr val="FF0000"/>
              </a:solidFill>
            </a:endParaRPr>
          </a:p>
          <a:p>
            <a:pPr marL="222665" indent="-222665">
              <a:buFont typeface="+mj-lt"/>
              <a:buAutoNum type="arabicPeriod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FC182-2B3B-4359-B58B-0B7210AA8EF8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255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67997" lvl="1" indent="-222665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marL="445331" lvl="1"/>
            <a:endParaRPr lang="en-US" dirty="0">
              <a:solidFill>
                <a:srgbClr val="FF0000"/>
              </a:solidFill>
            </a:endParaRPr>
          </a:p>
          <a:p>
            <a:pPr marL="222665" indent="-222665">
              <a:buFont typeface="+mj-lt"/>
              <a:buAutoNum type="arabicPeriod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FC182-2B3B-4359-B58B-0B7210AA8EF8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615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67997" lvl="1" indent="-222665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marL="445331" lvl="1"/>
            <a:endParaRPr lang="en-US" dirty="0">
              <a:solidFill>
                <a:srgbClr val="FF0000"/>
              </a:solidFill>
            </a:endParaRPr>
          </a:p>
          <a:p>
            <a:pPr marL="222665" indent="-222665">
              <a:buFont typeface="+mj-lt"/>
              <a:buAutoNum type="arabicPeriod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FC182-2B3B-4359-B58B-0B7210AA8EF8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8463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67997" lvl="1" indent="-222665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marL="445331" lvl="1"/>
            <a:endParaRPr lang="en-US" dirty="0">
              <a:solidFill>
                <a:srgbClr val="FF0000"/>
              </a:solidFill>
            </a:endParaRPr>
          </a:p>
          <a:p>
            <a:pPr marL="222665" indent="-222665">
              <a:buFont typeface="+mj-lt"/>
              <a:buAutoNum type="arabicPeriod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FC182-2B3B-4359-B58B-0B7210AA8EF8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1125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67997" lvl="1" indent="-222665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marL="445331" lvl="1"/>
            <a:endParaRPr lang="en-US" dirty="0">
              <a:solidFill>
                <a:srgbClr val="FF0000"/>
              </a:solidFill>
            </a:endParaRPr>
          </a:p>
          <a:p>
            <a:pPr marL="222665" indent="-222665">
              <a:buFont typeface="+mj-lt"/>
              <a:buAutoNum type="arabicPeriod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FC182-2B3B-4359-B58B-0B7210AA8EF8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9514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67997" lvl="1" indent="-222665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marL="445331" lvl="1"/>
            <a:endParaRPr lang="en-US" dirty="0">
              <a:solidFill>
                <a:srgbClr val="FF0000"/>
              </a:solidFill>
            </a:endParaRPr>
          </a:p>
          <a:p>
            <a:pPr marL="222665" indent="-222665">
              <a:buFont typeface="+mj-lt"/>
              <a:buAutoNum type="arabicPeriod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FC182-2B3B-4359-B58B-0B7210AA8EF8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839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45389" indent="-445389">
              <a:buFont typeface="Arial" panose="020B0604020202020204" pitchFamily="34" charset="0"/>
              <a:buChar char="•"/>
            </a:pPr>
            <a:r>
              <a:rPr lang="en-US" dirty="0"/>
              <a:t>June 2015 OPPD will offer an Educators’ Internship </a:t>
            </a:r>
          </a:p>
          <a:p>
            <a:pPr marL="445389" indent="-445389">
              <a:buFont typeface="Arial" panose="020B0604020202020204" pitchFamily="34" charset="0"/>
              <a:buChar char="•"/>
            </a:pPr>
            <a:r>
              <a:rPr lang="en-US" dirty="0"/>
              <a:t>July 2015 OPPD is collaborating with Metropolitan Community College (MCC) to offer a Girls’ STEM camp. The girls who participated in the Career fair will be invited </a:t>
            </a:r>
          </a:p>
          <a:p>
            <a:pPr marL="445389" indent="-445389">
              <a:buFont typeface="Arial" panose="020B0604020202020204" pitchFamily="34" charset="0"/>
              <a:buChar char="•"/>
            </a:pPr>
            <a:r>
              <a:rPr lang="en-US" dirty="0"/>
              <a:t>September 2015 OPPD and Black Hills Energy plan to offer a Women in the Trades once per year in Omaha. Kiewit and MCC expressed interest in continuing to participate in the Omaha Career Fair</a:t>
            </a:r>
          </a:p>
          <a:p>
            <a:pPr marL="445389" indent="-445389">
              <a:buFont typeface="Arial" panose="020B0604020202020204" pitchFamily="34" charset="0"/>
              <a:buChar char="•"/>
            </a:pPr>
            <a:r>
              <a:rPr lang="en-US" dirty="0"/>
              <a:t>LES and NPPD are meeting to determine when they will have Career Fairs in their areas of the State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FC182-2B3B-4359-B58B-0B7210AA8EF8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492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0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D34A-CD04-4383-8C42-F54D2F25B1F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084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0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D34A-CD04-4383-8C42-F54D2F25B1F1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41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0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D34A-CD04-4383-8C42-F54D2F25B1F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162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0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D34A-CD04-4383-8C42-F54D2F25B1F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66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0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AD34A-CD04-4383-8C42-F54D2F25B1F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67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4432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63005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6400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8"/>
            <a:ext cx="11703050" cy="643572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25614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2014191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78"/>
            <a:ext cx="5775324" cy="643572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8"/>
            <a:ext cx="5775324" cy="643572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8905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29866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58741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258101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5393230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804099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8"/>
            <a:ext cx="11703050" cy="643572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0761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0"/>
            <a:ext cx="2616201" cy="85978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2" y="0"/>
            <a:ext cx="7696201" cy="85978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66939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1" cy="83216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5"/>
            <a:ext cx="8624887" cy="83216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2010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65239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25360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9367425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2705101"/>
            <a:ext cx="2444750" cy="584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1" y="2705101"/>
            <a:ext cx="2444750" cy="584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31995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29087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46167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475806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4976082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130461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66428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04205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39712"/>
            <a:ext cx="2616201" cy="83058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2" y="239712"/>
            <a:ext cx="7696201" cy="83058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35750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1624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19108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7853318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768600"/>
            <a:ext cx="5156200" cy="698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698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82885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00635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216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727375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178366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2163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1362119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74558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177802"/>
            <a:ext cx="2616201" cy="95757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2" y="177802"/>
            <a:ext cx="7696201" cy="95757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70382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23557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62247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5598027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2" y="2705101"/>
            <a:ext cx="1905000" cy="584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05101"/>
            <a:ext cx="1905000" cy="584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3152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52672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81007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91458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2033246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5645501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045741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47145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39712"/>
            <a:ext cx="2616201" cy="83058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2" y="239712"/>
            <a:ext cx="7696201" cy="83058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35759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9585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8462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9679588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2705101"/>
            <a:ext cx="2444750" cy="584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1" y="2705101"/>
            <a:ext cx="2444750" cy="584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79145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29082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2601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705101"/>
            <a:ext cx="5156200" cy="584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05101"/>
            <a:ext cx="5156200" cy="584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3041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913060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4413689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9477134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0039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39712"/>
            <a:ext cx="2616201" cy="83058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2" y="239712"/>
            <a:ext cx="7696201" cy="83058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34372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1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7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2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5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3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0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1A690-3DD5-454B-A091-E5FDD7937F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8CF-27D0-448A-8FA7-CFD0810E9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9007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1A690-3DD5-454B-A091-E5FDD7937F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8CF-27D0-448A-8FA7-CFD0810E9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5709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8"/>
            <a:ext cx="11054080" cy="1937173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6"/>
            <a:ext cx="11054080" cy="2133599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76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7524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62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9504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438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9257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4133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9009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1A690-3DD5-454B-A091-E5FDD7937F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8CF-27D0-448A-8FA7-CFD0810E9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68888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6"/>
            <a:ext cx="5743787" cy="6436925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6"/>
            <a:ext cx="5743787" cy="6436925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1A690-3DD5-454B-A091-E5FDD7937F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8CF-27D0-448A-8FA7-CFD0810E9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22246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623" indent="0">
              <a:buNone/>
              <a:defRPr sz="2100" b="1"/>
            </a:lvl2pPr>
            <a:lvl3pPr marL="975245" indent="0">
              <a:buNone/>
              <a:defRPr sz="1800" b="1"/>
            </a:lvl3pPr>
            <a:lvl4pPr marL="1462868" indent="0">
              <a:buNone/>
              <a:defRPr sz="1700" b="1"/>
            </a:lvl4pPr>
            <a:lvl5pPr marL="1950490" indent="0">
              <a:buNone/>
              <a:defRPr sz="1700" b="1"/>
            </a:lvl5pPr>
            <a:lvl6pPr marL="2438112" indent="0">
              <a:buNone/>
              <a:defRPr sz="1700" b="1"/>
            </a:lvl6pPr>
            <a:lvl7pPr marL="2925736" indent="0">
              <a:buNone/>
              <a:defRPr sz="1700" b="1"/>
            </a:lvl7pPr>
            <a:lvl8pPr marL="3413357" indent="0">
              <a:buNone/>
              <a:defRPr sz="1700" b="1"/>
            </a:lvl8pPr>
            <a:lvl9pPr marL="3900981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623" indent="0">
              <a:buNone/>
              <a:defRPr sz="2100" b="1"/>
            </a:lvl2pPr>
            <a:lvl3pPr marL="975245" indent="0">
              <a:buNone/>
              <a:defRPr sz="1800" b="1"/>
            </a:lvl3pPr>
            <a:lvl4pPr marL="1462868" indent="0">
              <a:buNone/>
              <a:defRPr sz="1700" b="1"/>
            </a:lvl4pPr>
            <a:lvl5pPr marL="1950490" indent="0">
              <a:buNone/>
              <a:defRPr sz="1700" b="1"/>
            </a:lvl5pPr>
            <a:lvl6pPr marL="2438112" indent="0">
              <a:buNone/>
              <a:defRPr sz="1700" b="1"/>
            </a:lvl6pPr>
            <a:lvl7pPr marL="2925736" indent="0">
              <a:buNone/>
              <a:defRPr sz="1700" b="1"/>
            </a:lvl7pPr>
            <a:lvl8pPr marL="3413357" indent="0">
              <a:buNone/>
              <a:defRPr sz="1700" b="1"/>
            </a:lvl8pPr>
            <a:lvl9pPr marL="3900981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1A690-3DD5-454B-A091-E5FDD7937F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8CF-27D0-448A-8FA7-CFD0810E9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573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26171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1A690-3DD5-454B-A091-E5FDD7937F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8CF-27D0-448A-8FA7-CFD0810E9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61675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1A690-3DD5-454B-A091-E5FDD7937F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8CF-27D0-448A-8FA7-CFD0810E9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8008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44"/>
            <a:ext cx="7270044" cy="8324427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6"/>
            <a:ext cx="4278490" cy="6671734"/>
          </a:xfrm>
        </p:spPr>
        <p:txBody>
          <a:bodyPr/>
          <a:lstStyle>
            <a:lvl1pPr marL="0" indent="0">
              <a:buNone/>
              <a:defRPr sz="1600"/>
            </a:lvl1pPr>
            <a:lvl2pPr marL="487623" indent="0">
              <a:buNone/>
              <a:defRPr sz="1300"/>
            </a:lvl2pPr>
            <a:lvl3pPr marL="975245" indent="0">
              <a:buNone/>
              <a:defRPr sz="1100"/>
            </a:lvl3pPr>
            <a:lvl4pPr marL="1462868" indent="0">
              <a:buNone/>
              <a:defRPr sz="1000"/>
            </a:lvl4pPr>
            <a:lvl5pPr marL="1950490" indent="0">
              <a:buNone/>
              <a:defRPr sz="1000"/>
            </a:lvl5pPr>
            <a:lvl6pPr marL="2438112" indent="0">
              <a:buNone/>
              <a:defRPr sz="1000"/>
            </a:lvl6pPr>
            <a:lvl7pPr marL="2925736" indent="0">
              <a:buNone/>
              <a:defRPr sz="1000"/>
            </a:lvl7pPr>
            <a:lvl8pPr marL="3413357" indent="0">
              <a:buNone/>
              <a:defRPr sz="1000"/>
            </a:lvl8pPr>
            <a:lvl9pPr marL="390098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1A690-3DD5-454B-A091-E5FDD7937F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8CF-27D0-448A-8FA7-CFD0810E9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58765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3400"/>
            </a:lvl1pPr>
            <a:lvl2pPr marL="487623" indent="0">
              <a:buNone/>
              <a:defRPr sz="3000"/>
            </a:lvl2pPr>
            <a:lvl3pPr marL="975245" indent="0">
              <a:buNone/>
              <a:defRPr sz="2600"/>
            </a:lvl3pPr>
            <a:lvl4pPr marL="1462868" indent="0">
              <a:buNone/>
              <a:defRPr sz="2100"/>
            </a:lvl4pPr>
            <a:lvl5pPr marL="1950490" indent="0">
              <a:buNone/>
              <a:defRPr sz="2100"/>
            </a:lvl5pPr>
            <a:lvl6pPr marL="2438112" indent="0">
              <a:buNone/>
              <a:defRPr sz="2100"/>
            </a:lvl6pPr>
            <a:lvl7pPr marL="2925736" indent="0">
              <a:buNone/>
              <a:defRPr sz="2100"/>
            </a:lvl7pPr>
            <a:lvl8pPr marL="3413357" indent="0">
              <a:buNone/>
              <a:defRPr sz="2100"/>
            </a:lvl8pPr>
            <a:lvl9pPr marL="3900981" indent="0">
              <a:buNone/>
              <a:defRPr sz="21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1600"/>
            </a:lvl1pPr>
            <a:lvl2pPr marL="487623" indent="0">
              <a:buNone/>
              <a:defRPr sz="1300"/>
            </a:lvl2pPr>
            <a:lvl3pPr marL="975245" indent="0">
              <a:buNone/>
              <a:defRPr sz="1100"/>
            </a:lvl3pPr>
            <a:lvl4pPr marL="1462868" indent="0">
              <a:buNone/>
              <a:defRPr sz="1000"/>
            </a:lvl4pPr>
            <a:lvl5pPr marL="1950490" indent="0">
              <a:buNone/>
              <a:defRPr sz="1000"/>
            </a:lvl5pPr>
            <a:lvl6pPr marL="2438112" indent="0">
              <a:buNone/>
              <a:defRPr sz="1000"/>
            </a:lvl6pPr>
            <a:lvl7pPr marL="2925736" indent="0">
              <a:buNone/>
              <a:defRPr sz="1000"/>
            </a:lvl7pPr>
            <a:lvl8pPr marL="3413357" indent="0">
              <a:buNone/>
              <a:defRPr sz="1000"/>
            </a:lvl8pPr>
            <a:lvl9pPr marL="390098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1A690-3DD5-454B-A091-E5FDD7937F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8CF-27D0-448A-8FA7-CFD0810E9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10749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1A690-3DD5-454B-A091-E5FDD7937F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8CF-27D0-448A-8FA7-CFD0810E9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63371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603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603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1A690-3DD5-454B-A091-E5FDD7937F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8CF-27D0-448A-8FA7-CFD0810E9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90557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/>
            </a:lvl1pPr>
            <a:lvl2pPr marL="650164" indent="0" algn="ctr">
              <a:buNone/>
              <a:defRPr/>
            </a:lvl2pPr>
            <a:lvl3pPr marL="1300326" indent="0" algn="ctr">
              <a:buNone/>
              <a:defRPr/>
            </a:lvl3pPr>
            <a:lvl4pPr marL="1950490" indent="0" algn="ctr">
              <a:buNone/>
              <a:defRPr/>
            </a:lvl4pPr>
            <a:lvl5pPr marL="2600653" indent="0" algn="ctr">
              <a:buNone/>
              <a:defRPr/>
            </a:lvl5pPr>
            <a:lvl6pPr marL="3250816" indent="0" algn="ctr">
              <a:buNone/>
              <a:defRPr/>
            </a:lvl6pPr>
            <a:lvl7pPr marL="3900981" indent="0" algn="ctr">
              <a:buNone/>
              <a:defRPr/>
            </a:lvl7pPr>
            <a:lvl8pPr marL="4551142" indent="0" algn="ctr">
              <a:buNone/>
              <a:defRPr/>
            </a:lvl8pPr>
            <a:lvl9pPr marL="520130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9B7AD-100C-4BF2-9754-2314DF86CE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248236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7717E-845C-4E31-B767-7AD743B78B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163962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5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6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50164" indent="0">
              <a:buNone/>
              <a:defRPr sz="2600"/>
            </a:lvl2pPr>
            <a:lvl3pPr marL="1300326" indent="0">
              <a:buNone/>
              <a:defRPr sz="2300"/>
            </a:lvl3pPr>
            <a:lvl4pPr marL="1950490" indent="0">
              <a:buNone/>
              <a:defRPr sz="2000"/>
            </a:lvl4pPr>
            <a:lvl5pPr marL="2600653" indent="0">
              <a:buNone/>
              <a:defRPr sz="2000"/>
            </a:lvl5pPr>
            <a:lvl6pPr marL="3250816" indent="0">
              <a:buNone/>
              <a:defRPr sz="2000"/>
            </a:lvl6pPr>
            <a:lvl7pPr marL="3900981" indent="0">
              <a:buNone/>
              <a:defRPr sz="2000"/>
            </a:lvl7pPr>
            <a:lvl8pPr marL="4551142" indent="0">
              <a:buNone/>
              <a:defRPr sz="2000"/>
            </a:lvl8pPr>
            <a:lvl9pPr marL="5201307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6DF2E-AAFA-4A1E-9A0A-90301BF8A0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764242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5360" y="2817707"/>
            <a:ext cx="5418667" cy="6935893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817707"/>
            <a:ext cx="5418667" cy="6935893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C2BFC-9827-42EE-AA3D-37D4FD5747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8386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93950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64" indent="0">
              <a:buNone/>
              <a:defRPr sz="2800" b="1"/>
            </a:lvl2pPr>
            <a:lvl3pPr marL="1300326" indent="0">
              <a:buNone/>
              <a:defRPr sz="2600" b="1"/>
            </a:lvl3pPr>
            <a:lvl4pPr marL="1950490" indent="0">
              <a:buNone/>
              <a:defRPr sz="2300" b="1"/>
            </a:lvl4pPr>
            <a:lvl5pPr marL="2600653" indent="0">
              <a:buNone/>
              <a:defRPr sz="2300" b="1"/>
            </a:lvl5pPr>
            <a:lvl6pPr marL="3250816" indent="0">
              <a:buNone/>
              <a:defRPr sz="2300" b="1"/>
            </a:lvl6pPr>
            <a:lvl7pPr marL="3900981" indent="0">
              <a:buNone/>
              <a:defRPr sz="2300" b="1"/>
            </a:lvl7pPr>
            <a:lvl8pPr marL="4551142" indent="0">
              <a:buNone/>
              <a:defRPr sz="2300" b="1"/>
            </a:lvl8pPr>
            <a:lvl9pPr marL="5201307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64" indent="0">
              <a:buNone/>
              <a:defRPr sz="2800" b="1"/>
            </a:lvl2pPr>
            <a:lvl3pPr marL="1300326" indent="0">
              <a:buNone/>
              <a:defRPr sz="2600" b="1"/>
            </a:lvl3pPr>
            <a:lvl4pPr marL="1950490" indent="0">
              <a:buNone/>
              <a:defRPr sz="2300" b="1"/>
            </a:lvl4pPr>
            <a:lvl5pPr marL="2600653" indent="0">
              <a:buNone/>
              <a:defRPr sz="2300" b="1"/>
            </a:lvl5pPr>
            <a:lvl6pPr marL="3250816" indent="0">
              <a:buNone/>
              <a:defRPr sz="2300" b="1"/>
            </a:lvl6pPr>
            <a:lvl7pPr marL="3900981" indent="0">
              <a:buNone/>
              <a:defRPr sz="2300" b="1"/>
            </a:lvl7pPr>
            <a:lvl8pPr marL="4551142" indent="0">
              <a:buNone/>
              <a:defRPr sz="2300" b="1"/>
            </a:lvl8pPr>
            <a:lvl9pPr marL="5201307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FB5C9-8FBF-4C70-8ADF-571174B75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930465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05076-4488-4287-8D5F-E26AA6BD35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91306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93522-17D6-4A6F-A455-CC68A35269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629429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42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164" indent="0">
              <a:buNone/>
              <a:defRPr sz="1700"/>
            </a:lvl2pPr>
            <a:lvl3pPr marL="1300326" indent="0">
              <a:buNone/>
              <a:defRPr sz="1400"/>
            </a:lvl3pPr>
            <a:lvl4pPr marL="1950490" indent="0">
              <a:buNone/>
              <a:defRPr sz="1300"/>
            </a:lvl4pPr>
            <a:lvl5pPr marL="2600653" indent="0">
              <a:buNone/>
              <a:defRPr sz="1300"/>
            </a:lvl5pPr>
            <a:lvl6pPr marL="3250816" indent="0">
              <a:buNone/>
              <a:defRPr sz="1300"/>
            </a:lvl6pPr>
            <a:lvl7pPr marL="3900981" indent="0">
              <a:buNone/>
              <a:defRPr sz="1300"/>
            </a:lvl7pPr>
            <a:lvl8pPr marL="4551142" indent="0">
              <a:buNone/>
              <a:defRPr sz="1300"/>
            </a:lvl8pPr>
            <a:lvl9pPr marL="5201307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86564-C8A8-415D-BA25-35A105903C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349554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164" indent="0">
              <a:buNone/>
              <a:defRPr sz="4000"/>
            </a:lvl2pPr>
            <a:lvl3pPr marL="1300326" indent="0">
              <a:buNone/>
              <a:defRPr sz="3400"/>
            </a:lvl3pPr>
            <a:lvl4pPr marL="1950490" indent="0">
              <a:buNone/>
              <a:defRPr sz="2800"/>
            </a:lvl4pPr>
            <a:lvl5pPr marL="2600653" indent="0">
              <a:buNone/>
              <a:defRPr sz="2800"/>
            </a:lvl5pPr>
            <a:lvl6pPr marL="3250816" indent="0">
              <a:buNone/>
              <a:defRPr sz="2800"/>
            </a:lvl6pPr>
            <a:lvl7pPr marL="3900981" indent="0">
              <a:buNone/>
              <a:defRPr sz="2800"/>
            </a:lvl7pPr>
            <a:lvl8pPr marL="4551142" indent="0">
              <a:buNone/>
              <a:defRPr sz="2800"/>
            </a:lvl8pPr>
            <a:lvl9pPr marL="5201307" indent="0">
              <a:buNone/>
              <a:defRPr sz="28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164" indent="0">
              <a:buNone/>
              <a:defRPr sz="1700"/>
            </a:lvl2pPr>
            <a:lvl3pPr marL="1300326" indent="0">
              <a:buNone/>
              <a:defRPr sz="1400"/>
            </a:lvl3pPr>
            <a:lvl4pPr marL="1950490" indent="0">
              <a:buNone/>
              <a:defRPr sz="1300"/>
            </a:lvl4pPr>
            <a:lvl5pPr marL="2600653" indent="0">
              <a:buNone/>
              <a:defRPr sz="1300"/>
            </a:lvl5pPr>
            <a:lvl6pPr marL="3250816" indent="0">
              <a:buNone/>
              <a:defRPr sz="1300"/>
            </a:lvl6pPr>
            <a:lvl7pPr marL="3900981" indent="0">
              <a:buNone/>
              <a:defRPr sz="1300"/>
            </a:lvl7pPr>
            <a:lvl8pPr marL="4551142" indent="0">
              <a:buNone/>
              <a:defRPr sz="1300"/>
            </a:lvl8pPr>
            <a:lvl9pPr marL="5201307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24FCC-AC6A-486C-9FE1-5AC06C9405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0365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07A27-7664-44D0-A91A-604FA18AB2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269942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5920" y="541867"/>
            <a:ext cx="2763520" cy="92117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5360" y="541867"/>
            <a:ext cx="8073813" cy="92117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75350-1F01-4970-A9AF-6C666692A8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250218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0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0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C51C-BBC3-4BDD-996F-02DABC4A09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77E2-1162-4124-9391-CEA865EE9C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71784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C51C-BBC3-4BDD-996F-02DABC4A09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77E2-1162-4124-9391-CEA865EE9C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51282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5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6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6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2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4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8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9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1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3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C51C-BBC3-4BDD-996F-02DABC4A09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77E2-1162-4124-9391-CEA865EE9C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30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684182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4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4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C51C-BBC3-4BDD-996F-02DABC4A09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77E2-1162-4124-9391-CEA865EE9C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28741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64" indent="0">
              <a:buNone/>
              <a:defRPr sz="2800" b="1"/>
            </a:lvl2pPr>
            <a:lvl3pPr marL="1300326" indent="0">
              <a:buNone/>
              <a:defRPr sz="2600" b="1"/>
            </a:lvl3pPr>
            <a:lvl4pPr marL="1950490" indent="0">
              <a:buNone/>
              <a:defRPr sz="2300" b="1"/>
            </a:lvl4pPr>
            <a:lvl5pPr marL="2600653" indent="0">
              <a:buNone/>
              <a:defRPr sz="2300" b="1"/>
            </a:lvl5pPr>
            <a:lvl6pPr marL="3250816" indent="0">
              <a:buNone/>
              <a:defRPr sz="2300" b="1"/>
            </a:lvl6pPr>
            <a:lvl7pPr marL="3900981" indent="0">
              <a:buNone/>
              <a:defRPr sz="2300" b="1"/>
            </a:lvl7pPr>
            <a:lvl8pPr marL="4551142" indent="0">
              <a:buNone/>
              <a:defRPr sz="2300" b="1"/>
            </a:lvl8pPr>
            <a:lvl9pPr marL="5201307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64" indent="0">
              <a:buNone/>
              <a:defRPr sz="2800" b="1"/>
            </a:lvl2pPr>
            <a:lvl3pPr marL="1300326" indent="0">
              <a:buNone/>
              <a:defRPr sz="2600" b="1"/>
            </a:lvl3pPr>
            <a:lvl4pPr marL="1950490" indent="0">
              <a:buNone/>
              <a:defRPr sz="2300" b="1"/>
            </a:lvl4pPr>
            <a:lvl5pPr marL="2600653" indent="0">
              <a:buNone/>
              <a:defRPr sz="2300" b="1"/>
            </a:lvl5pPr>
            <a:lvl6pPr marL="3250816" indent="0">
              <a:buNone/>
              <a:defRPr sz="2300" b="1"/>
            </a:lvl6pPr>
            <a:lvl7pPr marL="3900981" indent="0">
              <a:buNone/>
              <a:defRPr sz="2300" b="1"/>
            </a:lvl7pPr>
            <a:lvl8pPr marL="4551142" indent="0">
              <a:buNone/>
              <a:defRPr sz="2300" b="1"/>
            </a:lvl8pPr>
            <a:lvl9pPr marL="5201307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C51C-BBC3-4BDD-996F-02DABC4A09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77E2-1162-4124-9391-CEA865EE9C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38018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C51C-BBC3-4BDD-996F-02DABC4A09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77E2-1162-4124-9391-CEA865EE9C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8300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C51C-BBC3-4BDD-996F-02DABC4A09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77E2-1162-4124-9391-CEA865EE9C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1894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42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164" indent="0">
              <a:buNone/>
              <a:defRPr sz="1700"/>
            </a:lvl2pPr>
            <a:lvl3pPr marL="1300326" indent="0">
              <a:buNone/>
              <a:defRPr sz="1400"/>
            </a:lvl3pPr>
            <a:lvl4pPr marL="1950490" indent="0">
              <a:buNone/>
              <a:defRPr sz="1300"/>
            </a:lvl4pPr>
            <a:lvl5pPr marL="2600653" indent="0">
              <a:buNone/>
              <a:defRPr sz="1300"/>
            </a:lvl5pPr>
            <a:lvl6pPr marL="3250816" indent="0">
              <a:buNone/>
              <a:defRPr sz="1300"/>
            </a:lvl6pPr>
            <a:lvl7pPr marL="3900981" indent="0">
              <a:buNone/>
              <a:defRPr sz="1300"/>
            </a:lvl7pPr>
            <a:lvl8pPr marL="4551142" indent="0">
              <a:buNone/>
              <a:defRPr sz="1300"/>
            </a:lvl8pPr>
            <a:lvl9pPr marL="5201307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C51C-BBC3-4BDD-996F-02DABC4A09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77E2-1162-4124-9391-CEA865EE9C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72196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164" indent="0">
              <a:buNone/>
              <a:defRPr sz="4000"/>
            </a:lvl2pPr>
            <a:lvl3pPr marL="1300326" indent="0">
              <a:buNone/>
              <a:defRPr sz="3400"/>
            </a:lvl3pPr>
            <a:lvl4pPr marL="1950490" indent="0">
              <a:buNone/>
              <a:defRPr sz="2800"/>
            </a:lvl4pPr>
            <a:lvl5pPr marL="2600653" indent="0">
              <a:buNone/>
              <a:defRPr sz="2800"/>
            </a:lvl5pPr>
            <a:lvl6pPr marL="3250816" indent="0">
              <a:buNone/>
              <a:defRPr sz="2800"/>
            </a:lvl6pPr>
            <a:lvl7pPr marL="3900981" indent="0">
              <a:buNone/>
              <a:defRPr sz="2800"/>
            </a:lvl7pPr>
            <a:lvl8pPr marL="4551142" indent="0">
              <a:buNone/>
              <a:defRPr sz="2800"/>
            </a:lvl8pPr>
            <a:lvl9pPr marL="5201307" indent="0">
              <a:buNone/>
              <a:defRPr sz="28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164" indent="0">
              <a:buNone/>
              <a:defRPr sz="1700"/>
            </a:lvl2pPr>
            <a:lvl3pPr marL="1300326" indent="0">
              <a:buNone/>
              <a:defRPr sz="1400"/>
            </a:lvl3pPr>
            <a:lvl4pPr marL="1950490" indent="0">
              <a:buNone/>
              <a:defRPr sz="1300"/>
            </a:lvl4pPr>
            <a:lvl5pPr marL="2600653" indent="0">
              <a:buNone/>
              <a:defRPr sz="1300"/>
            </a:lvl5pPr>
            <a:lvl6pPr marL="3250816" indent="0">
              <a:buNone/>
              <a:defRPr sz="1300"/>
            </a:lvl6pPr>
            <a:lvl7pPr marL="3900981" indent="0">
              <a:buNone/>
              <a:defRPr sz="1300"/>
            </a:lvl7pPr>
            <a:lvl8pPr marL="4551142" indent="0">
              <a:buNone/>
              <a:defRPr sz="1300"/>
            </a:lvl8pPr>
            <a:lvl9pPr marL="5201307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C51C-BBC3-4BDD-996F-02DABC4A09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77E2-1162-4124-9391-CEA865EE9C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6055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C51C-BBC3-4BDD-996F-02DABC4A09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77E2-1162-4124-9391-CEA865EE9C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60077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600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600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C51C-BBC3-4BDD-996F-02DABC4A09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77E2-1162-4124-9391-CEA865EE9C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05300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0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0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0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0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0240" y="8994993"/>
            <a:ext cx="3034453" cy="519289"/>
          </a:xfrm>
        </p:spPr>
        <p:txBody>
          <a:bodyPr/>
          <a:lstStyle/>
          <a:p>
            <a:pPr algn="l"/>
            <a:fld id="{71B4152F-01DE-4AC1-9FFA-6A911F6090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39778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0240" y="1083733"/>
            <a:ext cx="11704320" cy="151722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709336"/>
            <a:ext cx="11704320" cy="57437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970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382805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8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8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0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19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2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3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4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5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6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7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5675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1083733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817708"/>
            <a:ext cx="5743787" cy="5635413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817708"/>
            <a:ext cx="5743787" cy="5635413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26601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1083733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817707"/>
            <a:ext cx="5746045" cy="80151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096" indent="0">
              <a:buNone/>
              <a:defRPr sz="2800" b="1"/>
            </a:lvl2pPr>
            <a:lvl3pPr marL="1300192" indent="0">
              <a:buNone/>
              <a:defRPr sz="2600" b="1"/>
            </a:lvl3pPr>
            <a:lvl4pPr marL="1950291" indent="0">
              <a:buNone/>
              <a:defRPr sz="2300" b="1"/>
            </a:lvl4pPr>
            <a:lvl5pPr marL="2600387" indent="0">
              <a:buNone/>
              <a:defRPr sz="2300" b="1"/>
            </a:lvl5pPr>
            <a:lvl6pPr marL="3250484" indent="0">
              <a:buNone/>
              <a:defRPr sz="2300" b="1"/>
            </a:lvl6pPr>
            <a:lvl7pPr marL="3900583" indent="0">
              <a:buNone/>
              <a:defRPr sz="2300" b="1"/>
            </a:lvl7pPr>
            <a:lvl8pPr marL="4550676" indent="0">
              <a:buNone/>
              <a:defRPr sz="2300" b="1"/>
            </a:lvl8pPr>
            <a:lvl9pPr marL="5200775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684693"/>
            <a:ext cx="5746045" cy="4768427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817707"/>
            <a:ext cx="5748302" cy="80151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096" indent="0">
              <a:buNone/>
              <a:defRPr sz="2800" b="1"/>
            </a:lvl2pPr>
            <a:lvl3pPr marL="1300192" indent="0">
              <a:buNone/>
              <a:defRPr sz="2600" b="1"/>
            </a:lvl3pPr>
            <a:lvl4pPr marL="1950291" indent="0">
              <a:buNone/>
              <a:defRPr sz="2300" b="1"/>
            </a:lvl4pPr>
            <a:lvl5pPr marL="2600387" indent="0">
              <a:buNone/>
              <a:defRPr sz="2300" b="1"/>
            </a:lvl5pPr>
            <a:lvl6pPr marL="3250484" indent="0">
              <a:buNone/>
              <a:defRPr sz="2300" b="1"/>
            </a:lvl6pPr>
            <a:lvl7pPr marL="3900583" indent="0">
              <a:buNone/>
              <a:defRPr sz="2300" b="1"/>
            </a:lvl7pPr>
            <a:lvl8pPr marL="4550676" indent="0">
              <a:buNone/>
              <a:defRPr sz="2300" b="1"/>
            </a:lvl8pPr>
            <a:lvl9pPr marL="5200775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684693"/>
            <a:ext cx="5748302" cy="4768427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3347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1083733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8645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56370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866987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866988"/>
            <a:ext cx="7270044" cy="7586133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600961"/>
            <a:ext cx="4278490" cy="5909544"/>
          </a:xfrm>
        </p:spPr>
        <p:txBody>
          <a:bodyPr/>
          <a:lstStyle>
            <a:lvl1pPr marL="0" indent="0">
              <a:buNone/>
              <a:defRPr sz="2000"/>
            </a:lvl1pPr>
            <a:lvl2pPr marL="650096" indent="0">
              <a:buNone/>
              <a:defRPr sz="1700"/>
            </a:lvl2pPr>
            <a:lvl3pPr marL="1300192" indent="0">
              <a:buNone/>
              <a:defRPr sz="1400"/>
            </a:lvl3pPr>
            <a:lvl4pPr marL="1950291" indent="0">
              <a:buNone/>
              <a:defRPr sz="1300"/>
            </a:lvl4pPr>
            <a:lvl5pPr marL="2600387" indent="0">
              <a:buNone/>
              <a:defRPr sz="1300"/>
            </a:lvl5pPr>
            <a:lvl6pPr marL="3250484" indent="0">
              <a:buNone/>
              <a:defRPr sz="1300"/>
            </a:lvl6pPr>
            <a:lvl7pPr marL="3900583" indent="0">
              <a:buNone/>
              <a:defRPr sz="1300"/>
            </a:lvl7pPr>
            <a:lvl8pPr marL="4550676" indent="0">
              <a:buNone/>
              <a:defRPr sz="1300"/>
            </a:lvl8pPr>
            <a:lvl9pPr marL="520077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74917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935895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975360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096" indent="0">
              <a:buNone/>
              <a:defRPr sz="4000"/>
            </a:lvl2pPr>
            <a:lvl3pPr marL="1300192" indent="0">
              <a:buNone/>
              <a:defRPr sz="3400"/>
            </a:lvl3pPr>
            <a:lvl4pPr marL="1950291" indent="0">
              <a:buNone/>
              <a:defRPr sz="2800"/>
            </a:lvl4pPr>
            <a:lvl5pPr marL="2600387" indent="0">
              <a:buNone/>
              <a:defRPr sz="2800"/>
            </a:lvl5pPr>
            <a:lvl6pPr marL="3250484" indent="0">
              <a:buNone/>
              <a:defRPr sz="2800"/>
            </a:lvl6pPr>
            <a:lvl7pPr marL="3900583" indent="0">
              <a:buNone/>
              <a:defRPr sz="2800"/>
            </a:lvl7pPr>
            <a:lvl8pPr marL="4550676" indent="0">
              <a:buNone/>
              <a:defRPr sz="2800"/>
            </a:lvl8pPr>
            <a:lvl9pPr marL="5200775" indent="0">
              <a:buNone/>
              <a:defRPr sz="28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802880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096" indent="0">
              <a:buNone/>
              <a:defRPr sz="1700"/>
            </a:lvl2pPr>
            <a:lvl3pPr marL="1300192" indent="0">
              <a:buNone/>
              <a:defRPr sz="1400"/>
            </a:lvl3pPr>
            <a:lvl4pPr marL="1950291" indent="0">
              <a:buNone/>
              <a:defRPr sz="1300"/>
            </a:lvl4pPr>
            <a:lvl5pPr marL="2600387" indent="0">
              <a:buNone/>
              <a:defRPr sz="1300"/>
            </a:lvl5pPr>
            <a:lvl6pPr marL="3250484" indent="0">
              <a:buNone/>
              <a:defRPr sz="1300"/>
            </a:lvl6pPr>
            <a:lvl7pPr marL="3900583" indent="0">
              <a:buNone/>
              <a:defRPr sz="1300"/>
            </a:lvl7pPr>
            <a:lvl8pPr marL="4550676" indent="0">
              <a:buNone/>
              <a:defRPr sz="1300"/>
            </a:lvl8pPr>
            <a:lvl9pPr marL="520077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53058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975360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2709335"/>
            <a:ext cx="11704320" cy="56354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8738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1083736"/>
            <a:ext cx="2926080" cy="73693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1083733"/>
            <a:ext cx="8561493" cy="78028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34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92931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114131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7233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39712"/>
            <a:ext cx="2616201" cy="83058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2" y="239712"/>
            <a:ext cx="7696201" cy="83058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8658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2366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8"/>
            <a:ext cx="11703050" cy="643572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1631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082828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78"/>
            <a:ext cx="5775324" cy="643572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8"/>
            <a:ext cx="5775324" cy="643572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6937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0957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7727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13150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233385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652200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972353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8"/>
            <a:ext cx="11703050" cy="643572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1238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8"/>
            <a:ext cx="2925761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8"/>
            <a:ext cx="8624887" cy="643572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5375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0431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5856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701087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1270002"/>
            <a:ext cx="5156200" cy="7213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2"/>
            <a:ext cx="5156200" cy="7213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8347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5410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2639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5029200"/>
            <a:ext cx="5156200" cy="356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356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28254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4432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06005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423647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355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6"/>
            <a:ext cx="2925761" cy="8093074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6"/>
            <a:ext cx="8624887" cy="809307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73839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1064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8"/>
            <a:ext cx="11703050" cy="643572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21013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459979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78"/>
            <a:ext cx="5775324" cy="643572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8"/>
            <a:ext cx="5775324" cy="643572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41305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6294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9514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9823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26867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701095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54409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8"/>
            <a:ext cx="11703050" cy="643572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3742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6"/>
            <a:ext cx="2925761" cy="67913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8624887" cy="6791324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0317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7921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8"/>
            <a:ext cx="11703050" cy="643572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8119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675958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78"/>
            <a:ext cx="5775324" cy="643572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8"/>
            <a:ext cx="5775324" cy="643572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0611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52352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5925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4800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660065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936925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2375413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8"/>
            <a:ext cx="11703050" cy="643572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79258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6"/>
            <a:ext cx="2925761" cy="67913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8624887" cy="6791324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54168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7269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49274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076267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302617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24235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17958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62190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144453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2122804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4266972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64497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2" y="0"/>
            <a:ext cx="14668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1" y="0"/>
            <a:ext cx="4248149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88729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98011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8006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4456423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356135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39704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3745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0821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049783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9874999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194995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28853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2" y="0"/>
            <a:ext cx="14668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1" y="0"/>
            <a:ext cx="4248149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6741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5731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0066491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8"/>
            <a:ext cx="11703050" cy="643572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4177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9563443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78"/>
            <a:ext cx="5775324" cy="643572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8"/>
            <a:ext cx="5775324" cy="643572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358667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67237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46905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410387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8201023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794798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8"/>
            <a:ext cx="11703050" cy="643572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88300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1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54000"/>
            <a:ext cx="8624887" cy="845820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4642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2" y="5029200"/>
            <a:ext cx="10464801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94" tIns="50794" rIns="50794" bIns="507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2" y="0"/>
            <a:ext cx="10464801" cy="494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94" tIns="50794" rIns="50794" bIns="5079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5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307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61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864" indent="-342864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873" indent="-285721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2883" indent="-228577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038" indent="-228577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190" indent="-228577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152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307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612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/>
  <p:txStyles>
    <p:titleStyle>
      <a:lvl1pPr marL="39684" indent="-39684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marL="39684" indent="-39684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marL="39684" indent="-39684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marL="39684" indent="-39684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marL="39684" indent="-39684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96837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5399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41114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6829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28593" indent="-571441" algn="l" rtl="0" eaLnBrk="0" fontAlgn="base" hangingPunct="0">
        <a:spcBef>
          <a:spcPts val="2399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73047" indent="-571441" algn="l" rtl="0" eaLnBrk="0" fontAlgn="base" hangingPunct="0">
        <a:spcBef>
          <a:spcPts val="2399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17500" indent="-571441" algn="l" rtl="0" eaLnBrk="0" fontAlgn="base" hangingPunct="0">
        <a:spcBef>
          <a:spcPts val="2399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61956" indent="-571441" algn="l" rtl="0" eaLnBrk="0" fontAlgn="base" hangingPunct="0">
        <a:spcBef>
          <a:spcPts val="2399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06411" indent="-571441" algn="l" rtl="0" eaLnBrk="0" fontAlgn="base" hangingPunct="0">
        <a:spcBef>
          <a:spcPts val="2399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63564" indent="-571441" algn="l" rtl="0" fontAlgn="base">
        <a:spcBef>
          <a:spcPts val="2399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20718" indent="-571441" algn="l" rtl="0" fontAlgn="base">
        <a:spcBef>
          <a:spcPts val="2399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77870" indent="-571441" algn="l" rtl="0" fontAlgn="base">
        <a:spcBef>
          <a:spcPts val="2399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35023" indent="-571441" algn="l" rtl="0" fontAlgn="base">
        <a:spcBef>
          <a:spcPts val="2399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2" y="239716"/>
            <a:ext cx="10464801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94" tIns="50794" rIns="50794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05101"/>
            <a:ext cx="5041900" cy="58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94" tIns="50794" rIns="50794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5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307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61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09541" indent="-49366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153994" indent="-49366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598449" indent="-49366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42905" indent="-49366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487358" indent="-49366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44512" indent="-49366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01663" indent="-49366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858818" indent="-49366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15972" indent="-49366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2" y="177800"/>
            <a:ext cx="10464801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94" tIns="50794" rIns="50794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2" y="2768600"/>
            <a:ext cx="10464801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94" tIns="50794" rIns="50794" bIns="507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5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307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61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09541" indent="-49366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153994" indent="-49366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598449" indent="-49366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42905" indent="-49366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487358" indent="-49366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44512" indent="-49366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01663" indent="-49366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858818" indent="-49366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15972" indent="-49366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2" y="239716"/>
            <a:ext cx="10464801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94" tIns="50794" rIns="50794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2" y="2705101"/>
            <a:ext cx="3962401" cy="58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94" tIns="50794" rIns="50794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5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307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61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09541" indent="-49366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153994" indent="-49366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598449" indent="-49366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42905" indent="-49366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487358" indent="-49366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44512" indent="-49366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01663" indent="-49366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858818" indent="-49366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15972" indent="-49366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2" y="239716"/>
            <a:ext cx="10464801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94" tIns="50794" rIns="50794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05101"/>
            <a:ext cx="5041900" cy="58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94" tIns="50794" rIns="50794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5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307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61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09541" indent="-49366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153994" indent="-49366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598449" indent="-49366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42905" indent="-49366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487358" indent="-49366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44512" indent="-49366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01663" indent="-49366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858818" indent="-49366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15972" indent="-49366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30032" tIns="65017" rIns="130032" bIns="6501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6"/>
            <a:ext cx="11704320" cy="6436925"/>
          </a:xfrm>
          <a:prstGeom prst="rect">
            <a:avLst/>
          </a:prstGeom>
        </p:spPr>
        <p:txBody>
          <a:bodyPr vert="horz" lIns="130032" tIns="65017" rIns="130032" bIns="6501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9"/>
            <a:ext cx="3034453" cy="519289"/>
          </a:xfrm>
          <a:prstGeom prst="rect">
            <a:avLst/>
          </a:prstGeom>
        </p:spPr>
        <p:txBody>
          <a:bodyPr vert="horz" lIns="130032" tIns="65017" rIns="130032" bIns="6501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5245" fontAlgn="auto">
              <a:spcBef>
                <a:spcPts val="0"/>
              </a:spcBef>
              <a:spcAft>
                <a:spcPts val="0"/>
              </a:spcAft>
            </a:pPr>
            <a:fld id="{26B1A690-3DD5-454B-A091-E5FDD7937F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rPr>
              <a:pPr defTabSz="975245" fontAlgn="auto">
                <a:spcBef>
                  <a:spcPts val="0"/>
                </a:spcBef>
                <a:spcAft>
                  <a:spcPts val="0"/>
                </a:spcAft>
              </a:pPr>
              <a:t>3/24/2015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8" y="9040149"/>
            <a:ext cx="4118187" cy="519289"/>
          </a:xfrm>
          <a:prstGeom prst="rect">
            <a:avLst/>
          </a:prstGeom>
        </p:spPr>
        <p:txBody>
          <a:bodyPr vert="horz" lIns="130032" tIns="65017" rIns="130032" bIns="6501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5245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9"/>
            <a:ext cx="3034453" cy="519289"/>
          </a:xfrm>
          <a:prstGeom prst="rect">
            <a:avLst/>
          </a:prstGeom>
        </p:spPr>
        <p:txBody>
          <a:bodyPr vert="horz" lIns="130032" tIns="65017" rIns="130032" bIns="65017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5245" fontAlgn="auto">
              <a:spcBef>
                <a:spcPts val="0"/>
              </a:spcBef>
              <a:spcAft>
                <a:spcPts val="0"/>
              </a:spcAft>
            </a:pPr>
            <a:fld id="{8158A8CF-27D0-448A-8FA7-CFD0810E9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rPr>
              <a:pPr defTabSz="97524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19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75245" rtl="0" eaLnBrk="1" latinLnBrk="0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17" indent="-365717" algn="l" defTabSz="975245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92386" indent="-304765" algn="l" defTabSz="975245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56" indent="-243811" algn="l" defTabSz="97524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06677" indent="-243811" algn="l" defTabSz="97524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301" indent="-243811" algn="l" defTabSz="975245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1922" indent="-243811" algn="l" defTabSz="975245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69546" indent="-243811" algn="l" defTabSz="975245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7167" indent="-243811" algn="l" defTabSz="975245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44791" indent="-243811" algn="l" defTabSz="975245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2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87623" algn="l" defTabSz="9752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75245" algn="l" defTabSz="9752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62868" algn="l" defTabSz="9752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490" algn="l" defTabSz="9752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8112" algn="l" defTabSz="9752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25736" algn="l" defTabSz="9752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3357" algn="l" defTabSz="9752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900981" algn="l" defTabSz="9752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5360" y="541867"/>
            <a:ext cx="11054080" cy="227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72241" tIns="72241" rIns="130032" bIns="722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2817707"/>
            <a:ext cx="11054080" cy="693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72241" tIns="72241" rIns="130032" bIns="722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451257" y="8886615"/>
            <a:ext cx="444782" cy="433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130032" tIns="65017" rIns="130032" bIns="65017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000" smtClean="0">
                <a:solidFill>
                  <a:schemeClr val="tx1"/>
                </a:solidFill>
                <a:ea typeface="MS PGothic" panose="020B0600070205080204" pitchFamily="34" charset="-128"/>
              </a:defRPr>
            </a:lvl1pPr>
          </a:lstStyle>
          <a:p>
            <a:pPr defTabSz="1300326">
              <a:defRPr/>
            </a:pPr>
            <a:fld id="{CDEC7794-D75D-4D47-A37D-5986B37765FB}" type="slidenum">
              <a:rPr lang="en-US" smtClean="0">
                <a:solidFill>
                  <a:srgbClr val="000000"/>
                </a:solidFill>
                <a:latin typeface="Arial"/>
                <a:sym typeface="Arial" panose="020B0604020202020204" pitchFamily="34" charset="0"/>
              </a:rPr>
              <a:pPr defTabSz="1300326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68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/>
  <p:hf hdr="0" ftr="0" dt="0"/>
  <p:txStyles>
    <p:titleStyle>
      <a:lvl1pPr marL="56439" indent="-56439"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56439" indent="-56439"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anose="020B0604020202020204" pitchFamily="34" charset="0"/>
        </a:defRPr>
      </a:lvl2pPr>
      <a:lvl3pPr marL="56439" indent="-56439"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anose="020B0604020202020204" pitchFamily="34" charset="0"/>
        </a:defRPr>
      </a:lvl3pPr>
      <a:lvl4pPr marL="56439" indent="-56439"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anose="020B0604020202020204" pitchFamily="34" charset="0"/>
        </a:defRPr>
      </a:lvl4pPr>
      <a:lvl5pPr marL="56439" indent="-56439"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anose="020B0604020202020204" pitchFamily="34" charset="0"/>
        </a:defRPr>
      </a:lvl5pPr>
      <a:lvl6pPr marL="706600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1356765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2006928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2657093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544063" indent="-487623" algn="l" rtl="0" eaLnBrk="0" fontAlgn="base" hangingPunct="0">
        <a:spcBef>
          <a:spcPts val="996"/>
        </a:spcBef>
        <a:spcAft>
          <a:spcPct val="0"/>
        </a:spcAft>
        <a:buSzPct val="100000"/>
        <a:buFont typeface="Arial" panose="020B0604020202020204" pitchFamily="34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1040713" indent="-406354" algn="l" rtl="0" eaLnBrk="0" fontAlgn="base" hangingPunct="0">
        <a:spcBef>
          <a:spcPts val="853"/>
        </a:spcBef>
        <a:spcAft>
          <a:spcPct val="0"/>
        </a:spcAft>
        <a:buSzPct val="100000"/>
        <a:buFont typeface="Arial" panose="020B0604020202020204" pitchFamily="34" charset="0"/>
        <a:buChar char="–"/>
        <a:defRPr sz="40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609606" indent="-325081" algn="l" rtl="0" eaLnBrk="0" fontAlgn="base" hangingPunct="0">
        <a:spcBef>
          <a:spcPts val="853"/>
        </a:spcBef>
        <a:spcAft>
          <a:spcPct val="0"/>
        </a:spcAft>
        <a:buSzPct val="100000"/>
        <a:buFont typeface="Arial" panose="020B0604020202020204" pitchFamily="34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2259771" indent="-325081" algn="l" rtl="0" eaLnBrk="0" fontAlgn="base" hangingPunct="0">
        <a:spcBef>
          <a:spcPts val="711"/>
        </a:spcBef>
        <a:spcAft>
          <a:spcPct val="0"/>
        </a:spcAft>
        <a:buSzPct val="100000"/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909932" indent="-325081" algn="l" rtl="0" eaLnBrk="0" fontAlgn="base" hangingPunct="0">
        <a:spcBef>
          <a:spcPts val="711"/>
        </a:spcBef>
        <a:spcAft>
          <a:spcPct val="0"/>
        </a:spcAft>
        <a:buSzPct val="100000"/>
        <a:buFont typeface="Arial" panose="020B0604020202020204" pitchFamily="34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3560097" indent="-325081" algn="l" rtl="0" fontAlgn="base">
        <a:spcBef>
          <a:spcPts val="711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4210258" indent="-325081" algn="l" rtl="0" fontAlgn="base">
        <a:spcBef>
          <a:spcPts val="711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860423" indent="-325081" algn="l" rtl="0" fontAlgn="base">
        <a:spcBef>
          <a:spcPts val="711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5510587" indent="-325081" algn="l" rtl="0" fontAlgn="base">
        <a:spcBef>
          <a:spcPts val="711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64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26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90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653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816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981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142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307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30032" tIns="65017" rIns="130032" bIns="6501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4"/>
            <a:ext cx="11704320" cy="6436925"/>
          </a:xfrm>
          <a:prstGeom prst="rect">
            <a:avLst/>
          </a:prstGeom>
        </p:spPr>
        <p:txBody>
          <a:bodyPr vert="horz" lIns="130032" tIns="65017" rIns="130032" bIns="6501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6"/>
            <a:ext cx="3034453" cy="519289"/>
          </a:xfrm>
          <a:prstGeom prst="rect">
            <a:avLst/>
          </a:prstGeom>
        </p:spPr>
        <p:txBody>
          <a:bodyPr vert="horz" lIns="130032" tIns="65017" rIns="130032" bIns="65017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26" fontAlgn="auto">
              <a:spcBef>
                <a:spcPts val="0"/>
              </a:spcBef>
              <a:spcAft>
                <a:spcPts val="0"/>
              </a:spcAft>
            </a:pPr>
            <a:fld id="{F5C7C51C-BBC3-4BDD-996F-02DABC4A09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rPr>
              <a:pPr defTabSz="1300326" fontAlgn="auto">
                <a:spcBef>
                  <a:spcPts val="0"/>
                </a:spcBef>
                <a:spcAft>
                  <a:spcPts val="0"/>
                </a:spcAft>
              </a:pPr>
              <a:t>3/24/2015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8" y="9040146"/>
            <a:ext cx="4118187" cy="519289"/>
          </a:xfrm>
          <a:prstGeom prst="rect">
            <a:avLst/>
          </a:prstGeom>
        </p:spPr>
        <p:txBody>
          <a:bodyPr vert="horz" lIns="130032" tIns="65017" rIns="130032" bIns="65017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26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6"/>
            <a:ext cx="3034453" cy="519289"/>
          </a:xfrm>
          <a:prstGeom prst="rect">
            <a:avLst/>
          </a:prstGeom>
        </p:spPr>
        <p:txBody>
          <a:bodyPr vert="horz" lIns="130032" tIns="65017" rIns="130032" bIns="65017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26" fontAlgn="auto">
              <a:spcBef>
                <a:spcPts val="0"/>
              </a:spcBef>
              <a:spcAft>
                <a:spcPts val="0"/>
              </a:spcAft>
            </a:pPr>
            <a:fld id="{651E77E2-1162-4124-9391-CEA865EE9CA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rPr>
              <a:pPr defTabSz="13003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376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1300326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23" indent="-487623" algn="l" defTabSz="1300326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15" indent="-406354" algn="l" defTabSz="1300326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08" indent="-325081" algn="l" defTabSz="1300326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571" indent="-325081" algn="l" defTabSz="130032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736" indent="-325081" algn="l" defTabSz="1300326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899" indent="-325081" algn="l" defTabSz="130032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062" indent="-325081" algn="l" defTabSz="130032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226" indent="-325081" algn="l" defTabSz="130032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388" indent="-325081" algn="l" defTabSz="130032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64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26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90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653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816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981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142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307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30019" tIns="65010" rIns="130019" bIns="6501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6"/>
            <a:ext cx="11704320" cy="6436925"/>
          </a:xfrm>
          <a:prstGeom prst="rect">
            <a:avLst/>
          </a:prstGeom>
        </p:spPr>
        <p:txBody>
          <a:bodyPr vert="horz" lIns="130019" tIns="65010" rIns="130019" bIns="6501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9"/>
            <a:ext cx="3034453" cy="519289"/>
          </a:xfrm>
          <a:prstGeom prst="rect">
            <a:avLst/>
          </a:prstGeom>
        </p:spPr>
        <p:txBody>
          <a:bodyPr vert="horz" lIns="130019" tIns="65010" rIns="130019" bIns="6501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192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8" y="9040149"/>
            <a:ext cx="4118187" cy="519289"/>
          </a:xfrm>
          <a:prstGeom prst="rect">
            <a:avLst/>
          </a:prstGeom>
        </p:spPr>
        <p:txBody>
          <a:bodyPr vert="horz" lIns="130019" tIns="65010" rIns="130019" bIns="6501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192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9"/>
            <a:ext cx="3034453" cy="519289"/>
          </a:xfrm>
          <a:prstGeom prst="rect">
            <a:avLst/>
          </a:prstGeom>
        </p:spPr>
        <p:txBody>
          <a:bodyPr vert="horz" lIns="130019" tIns="65010" rIns="130019" bIns="6501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192" fontAlgn="auto">
              <a:spcBef>
                <a:spcPts val="0"/>
              </a:spcBef>
              <a:spcAft>
                <a:spcPts val="0"/>
              </a:spcAft>
            </a:pPr>
            <a:fld id="{D9939544-72FC-4CA7-A16A-CF8B20E485A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30019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OPPD P P  Template ORNG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772" y="0"/>
            <a:ext cx="1299925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84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ftr="0" dt="0"/>
  <p:txStyles>
    <p:titleStyle>
      <a:lvl1pPr algn="ctr" defTabSz="1300192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73" indent="-487573" algn="l" defTabSz="1300192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07" indent="-406311" algn="l" defTabSz="1300192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40" indent="-325047" algn="l" defTabSz="1300192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338" indent="-325047" algn="l" defTabSz="130019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437" indent="-325047" algn="l" defTabSz="1300192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535" indent="-325047" algn="l" defTabSz="130019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629" indent="-325047" algn="l" defTabSz="130019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727" indent="-325047" algn="l" defTabSz="130019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822" indent="-325047" algn="l" defTabSz="130019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096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192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291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387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484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583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676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775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2" y="239716"/>
            <a:ext cx="10464801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94" tIns="50794" rIns="50794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2" y="2705101"/>
            <a:ext cx="10464801" cy="58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94" tIns="50794" rIns="50794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5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307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61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87320" indent="-571441" algn="l" rtl="0" eaLnBrk="0" fontAlgn="base" hangingPunct="0">
        <a:spcBef>
          <a:spcPts val="2399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31775" indent="-571441" algn="l" rtl="0" eaLnBrk="0" fontAlgn="base" hangingPunct="0">
        <a:spcBef>
          <a:spcPts val="2399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76228" indent="-571441" algn="l" rtl="0" eaLnBrk="0" fontAlgn="base" hangingPunct="0">
        <a:spcBef>
          <a:spcPts val="2399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20684" indent="-571441" algn="l" rtl="0" eaLnBrk="0" fontAlgn="base" hangingPunct="0">
        <a:spcBef>
          <a:spcPts val="2399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65138" indent="-571441" algn="l" rtl="0" eaLnBrk="0" fontAlgn="base" hangingPunct="0">
        <a:spcBef>
          <a:spcPts val="2399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22290" indent="-571441" algn="l" rtl="0" fontAlgn="base">
        <a:spcBef>
          <a:spcPts val="2399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79444" indent="-571441" algn="l" rtl="0" fontAlgn="base">
        <a:spcBef>
          <a:spcPts val="2399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36597" indent="-571441" algn="l" rtl="0" fontAlgn="base">
        <a:spcBef>
          <a:spcPts val="2399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93750" indent="-571441" algn="l" rtl="0" fontAlgn="base">
        <a:spcBef>
          <a:spcPts val="2399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2" y="2971800"/>
            <a:ext cx="10464801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94" tIns="50794" rIns="50794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5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307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61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9684" indent="-39684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39684" indent="41747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39684" indent="874625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39684" indent="1331777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39684" indent="178893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96837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5399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411144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68296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2" y="1270002"/>
            <a:ext cx="10464801" cy="721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94" tIns="50794" rIns="50794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/>
  <p:txStyles>
    <p:titleStyle>
      <a:lvl1pPr marL="39684" indent="-39684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marL="39684" indent="-39684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marL="39684" indent="-39684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marL="39684" indent="-39684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marL="39684" indent="-39684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96837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5399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41114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6829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87320" indent="-571441" algn="l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31775" indent="-571441" algn="l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76228" indent="-571441" algn="l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20684" indent="-571441" algn="l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65138" indent="-571441" algn="l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22290" indent="-571441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79444" indent="-571441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36597" indent="-571441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93750" indent="-571441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2" y="7366000"/>
            <a:ext cx="10464801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94" tIns="50794" rIns="50794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5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307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61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9684" indent="-39684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39684" indent="41747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39684" indent="874625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39684" indent="1331777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39684" indent="178893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96837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5399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411144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68296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2" y="7366000"/>
            <a:ext cx="10464801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94" tIns="50794" rIns="50794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5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307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61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9684" indent="-39684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39684" indent="41747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39684" indent="874625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39684" indent="1331777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39684" indent="178893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96837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5399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411144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68296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4999" y="4787900"/>
            <a:ext cx="5867401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94" tIns="50794" rIns="50794" bIns="507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4999" y="0"/>
            <a:ext cx="5867401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94" tIns="50794" rIns="50794" bIns="5079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52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307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612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864" indent="-342864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873" indent="-285721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2883" indent="-228577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038" indent="-228577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190" indent="-228577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152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307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612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4999" y="4787900"/>
            <a:ext cx="5867401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94" tIns="50794" rIns="50794" bIns="507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4999" y="0"/>
            <a:ext cx="5867401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94" tIns="50794" rIns="50794" bIns="5079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52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307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612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864" indent="-342864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873" indent="-285721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2883" indent="-228577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038" indent="-228577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190" indent="-228577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152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307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612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2" y="254000"/>
            <a:ext cx="10464801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94" tIns="50794" rIns="50794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5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307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61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28593" indent="-571441" algn="l" rtl="0" eaLnBrk="0" fontAlgn="base" hangingPunct="0">
        <a:spcBef>
          <a:spcPts val="2399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73047" indent="-571441" algn="l" rtl="0" eaLnBrk="0" fontAlgn="base" hangingPunct="0">
        <a:spcBef>
          <a:spcPts val="2399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17500" indent="-571441" algn="l" rtl="0" eaLnBrk="0" fontAlgn="base" hangingPunct="0">
        <a:spcBef>
          <a:spcPts val="2399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61956" indent="-571441" algn="l" rtl="0" eaLnBrk="0" fontAlgn="base" hangingPunct="0">
        <a:spcBef>
          <a:spcPts val="2399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06411" indent="-571441" algn="l" rtl="0" eaLnBrk="0" fontAlgn="base" hangingPunct="0">
        <a:spcBef>
          <a:spcPts val="2399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63564" indent="-571441" algn="l" rtl="0" fontAlgn="base">
        <a:spcBef>
          <a:spcPts val="2399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20718" indent="-571441" algn="l" rtl="0" fontAlgn="base">
        <a:spcBef>
          <a:spcPts val="2399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77870" indent="-571441" algn="l" rtl="0" fontAlgn="base">
        <a:spcBef>
          <a:spcPts val="2399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35023" indent="-571441" algn="l" rtl="0" fontAlgn="base">
        <a:spcBef>
          <a:spcPts val="2399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16.jpg"/><Relationship Id="rId4" Type="http://schemas.openxmlformats.org/officeDocument/2006/relationships/hyperlink" Target="http://www.ngcproject.org/engaging-girls-ste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10" Type="http://schemas.openxmlformats.org/officeDocument/2006/relationships/hyperlink" Target="http://www.scigirlsconnect.org/" TargetMode="External"/><Relationship Id="rId4" Type="http://schemas.openxmlformats.org/officeDocument/2006/relationships/image" Target="../media/image19.png"/><Relationship Id="rId9" Type="http://schemas.openxmlformats.org/officeDocument/2006/relationships/hyperlink" Target="http://pbskids.org/scigirls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8.xml"/><Relationship Id="rId5" Type="http://schemas.openxmlformats.org/officeDocument/2006/relationships/hyperlink" Target="http://ed.fnal.gov/projects/scientists/index.html" TargetMode="Externa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bfems.org/resource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hyperlink" Target="http://www.ngcproject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139701" y="3200400"/>
            <a:ext cx="12712700" cy="876299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</a:pPr>
            <a:r>
              <a:rPr lang="en-US" altLang="en-US" sz="3100" dirty="0">
                <a:latin typeface="Myriad Pro Cond" charset="0"/>
                <a:ea typeface="Myriad Pro Cond" charset="0"/>
                <a:cs typeface="Myriad Pro Cond" charset="0"/>
                <a:sym typeface="Myriad Pro Cond" charset="0"/>
              </a:rPr>
              <a:t>Presented by the Center for Energy Workforce Development</a:t>
            </a:r>
            <a:endParaRPr lang="en-US" altLang="en-US" sz="3100" dirty="0">
              <a:latin typeface="Myriad Pro Cond" charset="0"/>
              <a:sym typeface="Myriad Pro Cond" charset="0"/>
            </a:endParaRPr>
          </a:p>
        </p:txBody>
      </p:sp>
      <p:sp>
        <p:nvSpPr>
          <p:cNvPr id="14339" name="Rectangle 2"/>
          <p:cNvSpPr>
            <a:spLocks/>
          </p:cNvSpPr>
          <p:nvPr/>
        </p:nvSpPr>
        <p:spPr bwMode="auto">
          <a:xfrm>
            <a:off x="520700" y="679449"/>
            <a:ext cx="11899900" cy="213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r>
              <a:rPr lang="en-US" b="1" dirty="0"/>
              <a:t>Building Awareness of STEM and </a:t>
            </a:r>
            <a:endParaRPr lang="en-US" b="1" dirty="0" smtClean="0"/>
          </a:p>
          <a:p>
            <a:r>
              <a:rPr lang="en-US" b="1" dirty="0" smtClean="0"/>
              <a:t>Non-traditional </a:t>
            </a:r>
            <a:r>
              <a:rPr lang="en-US" b="1" dirty="0"/>
              <a:t>Energy Career </a:t>
            </a:r>
            <a:endParaRPr lang="en-US" b="1" dirty="0" smtClean="0"/>
          </a:p>
          <a:p>
            <a:r>
              <a:rPr lang="en-US" b="1" dirty="0" smtClean="0"/>
              <a:t>Pathways </a:t>
            </a:r>
            <a:r>
              <a:rPr lang="en-US" b="1" dirty="0"/>
              <a:t>among Girls</a:t>
            </a:r>
            <a:endParaRPr lang="en-US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50240" y="1842347"/>
            <a:ext cx="11487573" cy="617728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</a:rPr>
              <a:t>Girls and boys do not display a significant difference in their </a:t>
            </a:r>
            <a:r>
              <a:rPr lang="en-US" sz="4000" i="1" dirty="0">
                <a:solidFill>
                  <a:srgbClr val="000000"/>
                </a:solidFill>
              </a:rPr>
              <a:t>abilities </a:t>
            </a:r>
            <a:r>
              <a:rPr lang="en-US" sz="4000" dirty="0">
                <a:solidFill>
                  <a:srgbClr val="000000"/>
                </a:solidFill>
              </a:rPr>
              <a:t>in math and science. </a:t>
            </a:r>
          </a:p>
          <a:p>
            <a:pPr>
              <a:buFont typeface="Arial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</a:rPr>
              <a:t>Differences exist between girls and boys in </a:t>
            </a:r>
            <a:r>
              <a:rPr lang="en-US" sz="4000" i="1" dirty="0">
                <a:solidFill>
                  <a:srgbClr val="000000"/>
                </a:solidFill>
              </a:rPr>
              <a:t>confidence</a:t>
            </a:r>
            <a:r>
              <a:rPr lang="en-US" sz="4000" dirty="0">
                <a:solidFill>
                  <a:srgbClr val="000000"/>
                </a:solidFill>
              </a:rPr>
              <a:t> and </a:t>
            </a:r>
            <a:r>
              <a:rPr lang="en-US" sz="4000" i="1" dirty="0">
                <a:solidFill>
                  <a:srgbClr val="000000"/>
                </a:solidFill>
              </a:rPr>
              <a:t>interest</a:t>
            </a:r>
            <a:r>
              <a:rPr lang="en-US" sz="4000" dirty="0">
                <a:solidFill>
                  <a:srgbClr val="000000"/>
                </a:solidFill>
              </a:rPr>
              <a:t> in STEM.</a:t>
            </a:r>
          </a:p>
          <a:p>
            <a:pPr>
              <a:buFont typeface="Arial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</a:rPr>
              <a:t>Women continue to be underrepresented in STEM at college and workforce level, especially in engineering, computer science, and physical sciences</a:t>
            </a:r>
          </a:p>
          <a:p>
            <a:pPr>
              <a:buFont typeface="Arial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</a:rPr>
              <a:t>STEM is an equity issue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5120" y="390596"/>
            <a:ext cx="11487573" cy="1625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5700" b="1" dirty="0"/>
              <a:t>Why Girls and STEM?</a:t>
            </a:r>
          </a:p>
        </p:txBody>
      </p:sp>
    </p:spTree>
    <p:extLst>
      <p:ext uri="{BB962C8B-B14F-4D97-AF65-F5344CB8AC3E}">
        <p14:creationId xmlns:p14="http://schemas.microsoft.com/office/powerpoint/2010/main" val="48486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223874"/>
            <a:ext cx="11704320" cy="1285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5700" b="1" dirty="0">
                <a:latin typeface="Arial" panose="020B0604020202020204" pitchFamily="34" charset="0"/>
                <a:cs typeface="Arial" panose="020B0604020202020204" pitchFamily="34" charset="0"/>
              </a:rPr>
              <a:t>NGCP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193" y="1508895"/>
            <a:ext cx="9018082" cy="643692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Virtually:</a:t>
            </a:r>
          </a:p>
          <a:p>
            <a:pPr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Rich Project Website</a:t>
            </a:r>
          </a:p>
          <a:p>
            <a:pPr lvl="1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www.ngcproject.org/engaging-girls-stem</a:t>
            </a:r>
            <a:endParaRPr lang="en-US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NGCP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Directory</a:t>
            </a:r>
          </a:p>
          <a:p>
            <a:pPr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E-Newsletter</a:t>
            </a:r>
          </a:p>
          <a:p>
            <a:pPr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Webinars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Collaboratives:</a:t>
            </a:r>
          </a:p>
          <a:p>
            <a:pPr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Development: </a:t>
            </a:r>
          </a:p>
          <a:p>
            <a:pPr lvl="1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Conferences and Forums</a:t>
            </a:r>
          </a:p>
          <a:p>
            <a:pPr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Incentives to Collaborate: Mini-Grants </a:t>
            </a:r>
          </a:p>
          <a:p>
            <a:pPr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Newsletters and Local Resources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8"/>
          <a:stretch/>
        </p:blipFill>
        <p:spPr>
          <a:xfrm>
            <a:off x="8016074" y="3624289"/>
            <a:ext cx="3814741" cy="4132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53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30025" tIns="65013" rIns="130025" bIns="65013" rtlCol="0" anchor="ctr"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5700" b="1" dirty="0">
                <a:solidFill>
                  <a:prstClr val="black"/>
                </a:solidFill>
              </a:rPr>
              <a:t>NGCP Webinars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445" y="2016196"/>
            <a:ext cx="8407913" cy="6283278"/>
          </a:xfrm>
          <a:prstGeom prst="rect">
            <a:avLst/>
          </a:prstGeom>
          <a:effectLst>
            <a:softEdge rad="109220"/>
          </a:effectLst>
        </p:spPr>
      </p:pic>
    </p:spTree>
    <p:extLst>
      <p:ext uri="{BB962C8B-B14F-4D97-AF65-F5344CB8AC3E}">
        <p14:creationId xmlns:p14="http://schemas.microsoft.com/office/powerpoint/2010/main" val="153002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280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2"/>
          <p:cNvSpPr>
            <a:spLocks/>
          </p:cNvSpPr>
          <p:nvPr/>
        </p:nvSpPr>
        <p:spPr bwMode="auto">
          <a:xfrm>
            <a:off x="2822222" y="821831"/>
            <a:ext cx="9898098" cy="70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88" bIns="0"/>
          <a:lstStyle>
            <a:lvl1pPr marL="39688"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9pPr>
          </a:lstStyle>
          <a:p>
            <a:pPr algn="r" defTabSz="1300259">
              <a:spcBef>
                <a:spcPts val="2276"/>
              </a:spcBef>
              <a:buSzTx/>
              <a:buNone/>
            </a:pPr>
            <a:r>
              <a:rPr lang="en-US" sz="4000" b="1" i="1">
                <a:solidFill>
                  <a:srgbClr val="000000"/>
                </a:solidFill>
                <a:ea typeface="MS PGothic" panose="020B0600070205080204" pitchFamily="34" charset="-128"/>
              </a:rPr>
              <a:t>SciGirls Seven</a:t>
            </a:r>
          </a:p>
        </p:txBody>
      </p:sp>
      <p:sp>
        <p:nvSpPr>
          <p:cNvPr id="48132" name="Rectangle 3"/>
          <p:cNvSpPr>
            <a:spLocks/>
          </p:cNvSpPr>
          <p:nvPr/>
        </p:nvSpPr>
        <p:spPr bwMode="auto">
          <a:xfrm>
            <a:off x="433493" y="2492587"/>
            <a:ext cx="11614009" cy="1733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88" bIns="0"/>
          <a:lstStyle>
            <a:lvl1pPr marL="496888" indent="-457200"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9pPr>
          </a:lstStyle>
          <a:p>
            <a:pPr algn="l" defTabSz="1300259">
              <a:spcBef>
                <a:spcPct val="0"/>
              </a:spcBef>
              <a:buSzTx/>
              <a:buNone/>
            </a:pPr>
            <a:endParaRPr lang="en-US" sz="2000" dirty="0">
              <a:solidFill>
                <a:srgbClr val="000000"/>
              </a:solidFill>
              <a:latin typeface="Lucida Sans" panose="020B0602030504020204" pitchFamily="34" charset="0"/>
              <a:ea typeface="MS PGothic" panose="020B0600070205080204" pitchFamily="34" charset="-128"/>
              <a:sym typeface="Lucida Sans" panose="020B0602030504020204" pitchFamily="34" charset="0"/>
            </a:endParaRPr>
          </a:p>
        </p:txBody>
      </p:sp>
      <p:pic>
        <p:nvPicPr>
          <p:cNvPr id="48134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93" y="322868"/>
            <a:ext cx="3793067" cy="104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Rectangle 6"/>
          <p:cNvSpPr>
            <a:spLocks/>
          </p:cNvSpPr>
          <p:nvPr/>
        </p:nvSpPr>
        <p:spPr bwMode="auto">
          <a:xfrm>
            <a:off x="433493" y="4280746"/>
            <a:ext cx="12264249" cy="191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88" bIns="0"/>
          <a:lstStyle>
            <a:lvl1pPr marL="496888" indent="-457200"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9pPr>
          </a:lstStyle>
          <a:p>
            <a:pPr algn="l" defTabSz="1300259">
              <a:spcBef>
                <a:spcPct val="0"/>
              </a:spcBef>
              <a:buSzTx/>
              <a:buNone/>
            </a:pPr>
            <a:endParaRPr lang="en-US" sz="3400" dirty="0">
              <a:solidFill>
                <a:srgbClr val="000000"/>
              </a:solidFill>
              <a:latin typeface="Lucida Sans" panose="020B0602030504020204" pitchFamily="34" charset="0"/>
              <a:ea typeface="MS PGothic" panose="020B0600070205080204" pitchFamily="34" charset="-128"/>
              <a:sym typeface="Lucida Sans" panose="020B0602030504020204" pitchFamily="34" charset="0"/>
            </a:endParaRPr>
          </a:p>
        </p:txBody>
      </p:sp>
      <p:pic>
        <p:nvPicPr>
          <p:cNvPr id="48137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98" y="8543431"/>
            <a:ext cx="6245013" cy="76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/>
          </p:cNvSpPr>
          <p:nvPr/>
        </p:nvSpPr>
        <p:spPr bwMode="auto">
          <a:xfrm>
            <a:off x="424462" y="6520463"/>
            <a:ext cx="11038276" cy="160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88" bIns="0"/>
          <a:lstStyle>
            <a:lvl1pPr marL="496888" indent="-457200"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9pPr>
          </a:lstStyle>
          <a:p>
            <a:pPr algn="l" defTabSz="1300259">
              <a:spcBef>
                <a:spcPct val="0"/>
              </a:spcBef>
              <a:buSzTx/>
              <a:buNone/>
            </a:pPr>
            <a:endParaRPr lang="en-US" sz="2000" dirty="0">
              <a:solidFill>
                <a:srgbClr val="000000"/>
              </a:solidFill>
              <a:latin typeface="Lucida Sans" panose="020B0602030504020204" pitchFamily="34" charset="0"/>
              <a:ea typeface="MS PGothic" panose="020B0600070205080204" pitchFamily="34" charset="-128"/>
              <a:sym typeface="Lucida Sans" panose="020B0602030504020204" pitchFamily="34" charset="0"/>
            </a:endParaRPr>
          </a:p>
        </p:txBody>
      </p:sp>
      <p:pic>
        <p:nvPicPr>
          <p:cNvPr id="11" name="Picture 6" descr="izzyraster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440" y="1851378"/>
            <a:ext cx="2795129" cy="5852160"/>
          </a:xfrm>
          <a:noFill/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04" y="0"/>
            <a:ext cx="6321778" cy="949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73868" y="3073349"/>
            <a:ext cx="3666631" cy="4132391"/>
          </a:xfrm>
          <a:prstGeom prst="rect">
            <a:avLst/>
          </a:prstGeom>
        </p:spPr>
        <p:txBody>
          <a:bodyPr wrap="square" lIns="130025" tIns="65013" rIns="130025" bIns="65013">
            <a:spAutoFit/>
          </a:bodyPr>
          <a:lstStyle/>
          <a:p>
            <a:pPr algn="l" defTabSz="1300259">
              <a:buBlip>
                <a:blip r:embed="rId8"/>
              </a:buBlip>
            </a:pPr>
            <a:r>
              <a:rPr lang="en-US" sz="2600" b="1" dirty="0">
                <a:latin typeface="Lucida Sans" panose="020B0602030504020204" pitchFamily="34" charset="0"/>
                <a:ea typeface="MS PGothic" panose="020B0600070205080204" pitchFamily="34" charset="-128"/>
              </a:rPr>
              <a:t>View Episodes Online: </a:t>
            </a:r>
            <a:r>
              <a:rPr lang="en-US" sz="2600" b="1" dirty="0">
                <a:latin typeface="Lucida Sans" panose="020B0602030504020204" pitchFamily="34" charset="0"/>
                <a:ea typeface="MS PGothic" panose="020B0600070205080204" pitchFamily="34" charset="-128"/>
                <a:hlinkClick r:id="rId9"/>
              </a:rPr>
              <a:t>http://pbskids.org/scigirls/</a:t>
            </a:r>
            <a:endParaRPr lang="en-US" sz="2600" b="1" dirty="0">
              <a:latin typeface="Lucida Sans" panose="020B0602030504020204" pitchFamily="34" charset="0"/>
              <a:ea typeface="MS PGothic" panose="020B0600070205080204" pitchFamily="34" charset="-128"/>
            </a:endParaRPr>
          </a:p>
          <a:p>
            <a:pPr algn="l" defTabSz="1300259"/>
            <a:endParaRPr lang="en-US" sz="2600" b="1" dirty="0">
              <a:latin typeface="Lucida Sans" panose="020B0602030504020204" pitchFamily="34" charset="0"/>
              <a:ea typeface="MS PGothic" panose="020B0600070205080204" pitchFamily="34" charset="-128"/>
            </a:endParaRPr>
          </a:p>
          <a:p>
            <a:pPr algn="l" defTabSz="1300259">
              <a:buBlip>
                <a:blip r:embed="rId8"/>
              </a:buBlip>
            </a:pPr>
            <a:r>
              <a:rPr lang="en-US" sz="2600" b="1" dirty="0">
                <a:latin typeface="Lucida Sans" panose="020B0602030504020204" pitchFamily="34" charset="0"/>
                <a:ea typeface="MS PGothic" panose="020B0600070205080204" pitchFamily="34" charset="-128"/>
              </a:rPr>
              <a:t>Sign Up for Educator Resources: </a:t>
            </a:r>
            <a:r>
              <a:rPr lang="en-US" sz="2600" b="1" dirty="0">
                <a:latin typeface="Lucida Sans" panose="020B0602030504020204" pitchFamily="34" charset="0"/>
                <a:ea typeface="MS PGothic" panose="020B0600070205080204" pitchFamily="34" charset="-128"/>
                <a:hlinkClick r:id="rId10"/>
              </a:rPr>
              <a:t>http://www.scigirlsconnect.org</a:t>
            </a:r>
            <a:endParaRPr lang="en-US" sz="2600" b="1" dirty="0">
              <a:latin typeface="Lucida Sans" panose="020B0602030504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27140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524" y="216747"/>
            <a:ext cx="11704320" cy="1625600"/>
          </a:xfrm>
        </p:spPr>
        <p:txBody>
          <a:bodyPr>
            <a:normAutofit/>
          </a:bodyPr>
          <a:lstStyle/>
          <a:p>
            <a:r>
              <a:rPr lang="en-US" sz="5700" b="1" dirty="0"/>
              <a:t>The FabFems Project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273" y="1459600"/>
            <a:ext cx="10818822" cy="691718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0922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620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390596"/>
            <a:ext cx="10620587" cy="1625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smtClean="0"/>
              <a:t>Changing Perceptions About STEM Careers</a:t>
            </a:r>
            <a:endParaRPr lang="en-US" b="1" dirty="0"/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0720" y="2343575"/>
            <a:ext cx="3007360" cy="51138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507" y="2343575"/>
            <a:ext cx="2926080" cy="5497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1467729" y="8070490"/>
            <a:ext cx="9398235" cy="65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25" tIns="65013" rIns="130025" bIns="65013">
            <a:spAutoFit/>
          </a:bodyPr>
          <a:lstStyle/>
          <a:p>
            <a:pPr algn="l" defTabSz="650130" fontAlgn="auto">
              <a:spcBef>
                <a:spcPts val="0"/>
              </a:spcBef>
              <a:spcAft>
                <a:spcPts val="0"/>
              </a:spcAft>
            </a:pPr>
            <a:r>
              <a:rPr lang="en-US" sz="3400" dirty="0">
                <a:solidFill>
                  <a:srgbClr val="505150"/>
                </a:solidFill>
                <a:latin typeface="Arial"/>
                <a:ea typeface="+mn-ea"/>
                <a:cs typeface="+mn-cs"/>
                <a:hlinkClick r:id="rId5"/>
              </a:rPr>
              <a:t>http://ed.fnal.gov/projects/scientists/index.html</a:t>
            </a:r>
            <a:endParaRPr lang="en-US" sz="3400" dirty="0">
              <a:solidFill>
                <a:srgbClr val="50515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5527040" y="4389120"/>
            <a:ext cx="1625600" cy="325120"/>
          </a:xfrm>
          <a:prstGeom prst="rightArrow">
            <a:avLst/>
          </a:prstGeom>
          <a:solidFill>
            <a:srgbClr val="993366"/>
          </a:solidFill>
          <a:ln w="9525" cap="flat" cmpd="sng" algn="ctr">
            <a:solidFill>
              <a:srgbClr val="99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30025" tIns="65013" rIns="130025" bIns="65013"/>
          <a:lstStyle/>
          <a:p>
            <a:pPr defTabSz="6501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7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4486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700" b="1" dirty="0">
                <a:latin typeface="Arial" pitchFamily="34" charset="0"/>
                <a:cs typeface="Arial" pitchFamily="34" charset="0"/>
              </a:rPr>
              <a:t>FabFems Website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682" y="2016201"/>
            <a:ext cx="12672119" cy="669656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smtClean="0">
                <a:latin typeface="+mj-lt"/>
              </a:rPr>
              <a:t>FabFems is a national, online, searchable directory of </a:t>
            </a:r>
            <a:r>
              <a:rPr lang="en-US" dirty="0" smtClean="0">
                <a:latin typeface="+mj-lt"/>
                <a:cs typeface="Arial" pitchFamily="34" charset="0"/>
              </a:rPr>
              <a:t>women STEM </a:t>
            </a:r>
            <a:r>
              <a:rPr lang="en-US" dirty="0">
                <a:latin typeface="+mj-lt"/>
                <a:cs typeface="Arial" pitchFamily="34" charset="0"/>
              </a:rPr>
              <a:t>professionals interested in outreach to girls</a:t>
            </a:r>
          </a:p>
          <a:p>
            <a:pPr marL="0" indent="0">
              <a:buNone/>
            </a:pPr>
            <a:endParaRPr lang="en-US" b="1" dirty="0" smtClean="0">
              <a:latin typeface="+mj-lt"/>
            </a:endParaRPr>
          </a:p>
          <a:p>
            <a:pPr marL="0" indent="0">
              <a:buNone/>
            </a:pPr>
            <a:r>
              <a:rPr lang="en-US" b="1" dirty="0" smtClean="0">
                <a:latin typeface="+mj-lt"/>
              </a:rPr>
              <a:t>Audience</a:t>
            </a:r>
            <a:r>
              <a:rPr lang="en-US" dirty="0" smtClean="0">
                <a:latin typeface="+mj-lt"/>
              </a:rPr>
              <a:t>: </a:t>
            </a:r>
          </a:p>
          <a:p>
            <a:r>
              <a:rPr lang="en-US" dirty="0" smtClean="0">
                <a:latin typeface="+mj-lt"/>
              </a:rPr>
              <a:t>Role Models</a:t>
            </a:r>
          </a:p>
          <a:p>
            <a:r>
              <a:rPr lang="en-US" dirty="0" smtClean="0">
                <a:latin typeface="+mj-lt"/>
              </a:rPr>
              <a:t>Girl-Serving Programs</a:t>
            </a:r>
          </a:p>
          <a:p>
            <a:r>
              <a:rPr lang="en-US" dirty="0" smtClean="0">
                <a:latin typeface="+mj-lt"/>
              </a:rPr>
              <a:t>Parents and Girls</a:t>
            </a:r>
          </a:p>
          <a:p>
            <a:pPr marL="0" indent="0">
              <a:buNone/>
            </a:pPr>
            <a:endParaRPr lang="en-US" dirty="0" smtClean="0">
              <a:latin typeface="+mj-lt"/>
            </a:endParaRPr>
          </a:p>
          <a:p>
            <a:pPr marL="0" indent="0">
              <a:buNone/>
            </a:pPr>
            <a:r>
              <a:rPr lang="en-US" sz="5000" b="1" dirty="0">
                <a:latin typeface="+mj-lt"/>
                <a:cs typeface="Arial" pitchFamily="34" charset="0"/>
              </a:rPr>
              <a:t>www.fabfems.org </a:t>
            </a:r>
            <a:endParaRPr lang="en-US" b="1" dirty="0" smtClean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217" t="176" r="5457" b="3501"/>
          <a:stretch/>
        </p:blipFill>
        <p:spPr>
          <a:xfrm>
            <a:off x="6719144" y="3641796"/>
            <a:ext cx="6022980" cy="520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82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282149"/>
            <a:ext cx="11704320" cy="1625600"/>
          </a:xfrm>
        </p:spPr>
        <p:txBody>
          <a:bodyPr>
            <a:normAutofit/>
          </a:bodyPr>
          <a:lstStyle/>
          <a:p>
            <a:r>
              <a:rPr lang="en-US" sz="5700" b="1" dirty="0">
                <a:latin typeface="Arial" pitchFamily="34" charset="0"/>
                <a:cs typeface="Arial" pitchFamily="34" charset="0"/>
              </a:rPr>
              <a:t>Search for FabFems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747" y="2275845"/>
            <a:ext cx="11487573" cy="643692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Tx/>
              <a:buChar char="-"/>
            </a:pPr>
            <a:r>
              <a:rPr lang="en-US" sz="4000" dirty="0"/>
              <a:t>Keyword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US" sz="4000" dirty="0"/>
              <a:t>City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US" sz="4000" dirty="0"/>
              <a:t>State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US" sz="4000" dirty="0"/>
              <a:t>Interest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US" sz="4000" dirty="0"/>
              <a:t>Ethnicity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US" sz="4000" dirty="0"/>
              <a:t>Student Age 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US" sz="4000" dirty="0"/>
              <a:t>Field of Work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US" sz="4000" dirty="0"/>
              <a:t>Type of Visit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US" sz="4000" dirty="0"/>
              <a:t>Affiliations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07"/>
          <a:stretch/>
        </p:blipFill>
        <p:spPr>
          <a:xfrm>
            <a:off x="4754182" y="2275840"/>
            <a:ext cx="7600380" cy="572211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753602" y="3359575"/>
            <a:ext cx="2848670" cy="5244890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0025" tIns="65013" rIns="130025" bIns="65013" rtlCol="0" anchor="ctr"/>
          <a:lstStyle/>
          <a:p>
            <a:pPr defTabSz="1300259" fontAlgn="auto">
              <a:spcBef>
                <a:spcPts val="0"/>
              </a:spcBef>
              <a:spcAft>
                <a:spcPts val="0"/>
              </a:spcAft>
            </a:pPr>
            <a:endParaRPr lang="en-US" sz="2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429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108373"/>
            <a:ext cx="11704320" cy="1347066"/>
          </a:xfrm>
        </p:spPr>
        <p:txBody>
          <a:bodyPr>
            <a:normAutofit/>
          </a:bodyPr>
          <a:lstStyle/>
          <a:p>
            <a:r>
              <a:rPr lang="en-US" sz="5700" b="1" dirty="0">
                <a:latin typeface="Arial" pitchFamily="34" charset="0"/>
                <a:cs typeface="Arial" pitchFamily="34" charset="0"/>
              </a:rPr>
              <a:t>A FabFems Profile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217"/>
          <a:stretch/>
        </p:blipFill>
        <p:spPr>
          <a:xfrm>
            <a:off x="2600960" y="1455441"/>
            <a:ext cx="9789724" cy="7018001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1733975" y="4746983"/>
            <a:ext cx="1408853" cy="33527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0025" tIns="65013" rIns="130025" bIns="65013" rtlCol="0" anchor="ctr"/>
          <a:lstStyle/>
          <a:p>
            <a:pPr defTabSz="1300259" fontAlgn="auto">
              <a:spcBef>
                <a:spcPts val="0"/>
              </a:spcBef>
              <a:spcAft>
                <a:spcPts val="0"/>
              </a:spcAft>
            </a:pPr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733975" y="6223568"/>
            <a:ext cx="1408853" cy="33527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0025" tIns="65013" rIns="130025" bIns="65013" rtlCol="0" anchor="ctr"/>
          <a:lstStyle/>
          <a:p>
            <a:pPr defTabSz="1300259" fontAlgn="auto">
              <a:spcBef>
                <a:spcPts val="0"/>
              </a:spcBef>
              <a:spcAft>
                <a:spcPts val="0"/>
              </a:spcAft>
            </a:pPr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9061675" y="5825789"/>
            <a:ext cx="3251200" cy="758613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0025" tIns="65013" rIns="130025" bIns="65013" rtlCol="0" anchor="ctr"/>
          <a:lstStyle/>
          <a:p>
            <a:pPr defTabSz="1300259" fontAlgn="auto">
              <a:spcBef>
                <a:spcPts val="0"/>
              </a:spcBef>
              <a:spcAft>
                <a:spcPts val="0"/>
              </a:spcAft>
            </a:pPr>
            <a:endParaRPr lang="en-US" sz="2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932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>
            <a:normAutofit fontScale="90000"/>
          </a:bodyPr>
          <a:lstStyle/>
          <a:p>
            <a:r>
              <a:rPr lang="en-US" sz="5700" b="1" dirty="0"/>
              <a:t>Online Safety: Screening FabFems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u="sng" dirty="0"/>
              <a:t>Each</a:t>
            </a:r>
            <a:r>
              <a:rPr lang="en-US" sz="4000" dirty="0"/>
              <a:t> profile is reviewed by FabFems staff before publishing on the website</a:t>
            </a:r>
          </a:p>
          <a:p>
            <a:r>
              <a:rPr lang="en-US" sz="4000" dirty="0"/>
              <a:t>All applicants are checked out on the National Sex Offender Registry </a:t>
            </a:r>
          </a:p>
          <a:p>
            <a:r>
              <a:rPr lang="en-US" sz="4000" dirty="0"/>
              <a:t>All applicants go through an email verification check</a:t>
            </a:r>
          </a:p>
          <a:p>
            <a:r>
              <a:rPr lang="en-US" sz="4000" dirty="0"/>
              <a:t>All content, including text, images, links and videos are reviewed by FabFems staff for appropriateness before publishing</a:t>
            </a:r>
          </a:p>
        </p:txBody>
      </p:sp>
    </p:spTree>
    <p:extLst>
      <p:ext uri="{BB962C8B-B14F-4D97-AF65-F5344CB8AC3E}">
        <p14:creationId xmlns:p14="http://schemas.microsoft.com/office/powerpoint/2010/main" val="3642135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Today’s webinar is about…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70002" y="2286001"/>
            <a:ext cx="10464801" cy="5840412"/>
          </a:xfrm>
        </p:spPr>
        <p:txBody>
          <a:bodyPr/>
          <a:lstStyle/>
          <a:p>
            <a:pPr marL="317466" indent="0" eaLnBrk="1" hangingPunct="1">
              <a:buNone/>
            </a:pPr>
            <a:r>
              <a:rPr lang="en-US" dirty="0"/>
              <a:t>Increasing the diversity of the workforce is on the top of many energy company’s priority lists. The percentage of women in STEM and non-traditional careers tops out at under 15%. So, how do we build a pipeline of female candidates? It starts by creating awareness of these career pathways among girls. </a:t>
            </a:r>
            <a:endParaRPr lang="en-US" altLang="en-US" dirty="0" smtClean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700" b="1" dirty="0"/>
              <a:t>Various Levels of Engagement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275845"/>
            <a:ext cx="6177280" cy="6436925"/>
          </a:xfrm>
        </p:spPr>
        <p:txBody>
          <a:bodyPr>
            <a:normAutofit/>
          </a:bodyPr>
          <a:lstStyle/>
          <a:p>
            <a:r>
              <a:rPr lang="en-US" dirty="0" smtClean="0"/>
              <a:t>Online role model (Email, Skype, Google Hangouts…)</a:t>
            </a:r>
          </a:p>
          <a:p>
            <a:r>
              <a:rPr lang="en-US" dirty="0" smtClean="0"/>
              <a:t>Job shadowing</a:t>
            </a:r>
          </a:p>
          <a:p>
            <a:r>
              <a:rPr lang="en-US" dirty="0" smtClean="0"/>
              <a:t>Field trips</a:t>
            </a:r>
          </a:p>
          <a:p>
            <a:r>
              <a:rPr lang="en-US" dirty="0" smtClean="0"/>
              <a:t>Visits to school, camps, afterschool programs, </a:t>
            </a:r>
            <a:r>
              <a:rPr lang="en-US" dirty="0" err="1" smtClean="0"/>
              <a:t>etc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9" r="9491"/>
          <a:stretch/>
        </p:blipFill>
        <p:spPr>
          <a:xfrm>
            <a:off x="6827520" y="2275845"/>
            <a:ext cx="5852160" cy="5540587"/>
          </a:xfrm>
          <a:prstGeom prst="rect">
            <a:avLst/>
          </a:prstGeom>
          <a:effectLst>
            <a:softEdge rad="109220"/>
          </a:effectLst>
        </p:spPr>
      </p:pic>
    </p:spTree>
    <p:extLst>
      <p:ext uri="{BB962C8B-B14F-4D97-AF65-F5344CB8AC3E}">
        <p14:creationId xmlns:p14="http://schemas.microsoft.com/office/powerpoint/2010/main" val="1688952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21" y="216748"/>
            <a:ext cx="6838231" cy="1517227"/>
          </a:xfrm>
        </p:spPr>
        <p:txBody>
          <a:bodyPr>
            <a:noAutofit/>
          </a:bodyPr>
          <a:lstStyle/>
          <a:p>
            <a:pPr algn="l"/>
            <a:r>
              <a:rPr lang="en-US" sz="5100" b="1" dirty="0"/>
              <a:t>Activity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08" y="1733977"/>
            <a:ext cx="7066614" cy="668966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4000" b="1" dirty="0">
                <a:hlinkClick r:id="rId3"/>
              </a:rPr>
              <a:t>www.fabfems.org/resources</a:t>
            </a:r>
            <a:endParaRPr lang="en-US" sz="4000" b="1" dirty="0"/>
          </a:p>
          <a:p>
            <a:pPr>
              <a:spcBef>
                <a:spcPts val="0"/>
              </a:spcBef>
            </a:pPr>
            <a:endParaRPr lang="en-US" sz="4000" dirty="0"/>
          </a:p>
          <a:p>
            <a:pPr>
              <a:spcBef>
                <a:spcPts val="0"/>
              </a:spcBef>
            </a:pPr>
            <a:r>
              <a:rPr lang="en-US" sz="4000" dirty="0"/>
              <a:t>Engineer Your Life</a:t>
            </a:r>
          </a:p>
          <a:p>
            <a:pPr marL="0" indent="0">
              <a:spcBef>
                <a:spcPts val="0"/>
              </a:spcBef>
              <a:buNone/>
            </a:pPr>
            <a:endParaRPr lang="en-US" sz="4000" dirty="0"/>
          </a:p>
          <a:p>
            <a:pPr>
              <a:spcBef>
                <a:spcPts val="0"/>
              </a:spcBef>
            </a:pPr>
            <a:r>
              <a:rPr lang="en-US" sz="4000" dirty="0"/>
              <a:t>Engineer Girl</a:t>
            </a:r>
          </a:p>
          <a:p>
            <a:pPr>
              <a:spcBef>
                <a:spcPts val="0"/>
              </a:spcBef>
            </a:pPr>
            <a:endParaRPr lang="en-US" sz="4000" dirty="0"/>
          </a:p>
          <a:p>
            <a:pPr>
              <a:spcBef>
                <a:spcPts val="0"/>
              </a:spcBef>
            </a:pPr>
            <a:r>
              <a:rPr lang="en-US" sz="4000" dirty="0" err="1"/>
              <a:t>SciGirls</a:t>
            </a:r>
            <a:endParaRPr lang="en-US" sz="4000" dirty="0"/>
          </a:p>
          <a:p>
            <a:pPr>
              <a:spcBef>
                <a:spcPts val="0"/>
              </a:spcBef>
            </a:pPr>
            <a:endParaRPr lang="en-US" sz="4000" dirty="0"/>
          </a:p>
          <a:p>
            <a:pPr>
              <a:spcBef>
                <a:spcPts val="0"/>
              </a:spcBef>
            </a:pPr>
            <a:r>
              <a:rPr lang="en-US" sz="4000" dirty="0"/>
              <a:t>Techbridge Role Model Toolkit &amp; Guide</a:t>
            </a:r>
          </a:p>
          <a:p>
            <a:pPr marL="0" indent="0">
              <a:spcBef>
                <a:spcPts val="0"/>
              </a:spcBef>
              <a:buNone/>
            </a:pPr>
            <a:endParaRPr lang="en-US" sz="4000" dirty="0"/>
          </a:p>
          <a:p>
            <a:pPr>
              <a:spcBef>
                <a:spcPts val="0"/>
              </a:spcBef>
            </a:pPr>
            <a:endParaRPr lang="en-US" sz="4000" dirty="0"/>
          </a:p>
          <a:p>
            <a:pPr>
              <a:spcBef>
                <a:spcPts val="0"/>
              </a:spcBef>
            </a:pP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12769"/>
          <a:stretch/>
        </p:blipFill>
        <p:spPr>
          <a:xfrm>
            <a:off x="7444422" y="736986"/>
            <a:ext cx="5336186" cy="4031488"/>
          </a:xfrm>
          <a:prstGeom prst="rect">
            <a:avLst/>
          </a:prstGeom>
          <a:effectLst>
            <a:glow rad="109220">
              <a:schemeClr val="accent4"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b="2899"/>
          <a:stretch/>
        </p:blipFill>
        <p:spPr>
          <a:xfrm>
            <a:off x="7414679" y="5073914"/>
            <a:ext cx="5412520" cy="3381248"/>
          </a:xfrm>
          <a:prstGeom prst="rect">
            <a:avLst/>
          </a:prstGeom>
          <a:effectLst>
            <a:glow rad="109220">
              <a:schemeClr val="accent4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27227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650240" y="148141"/>
            <a:ext cx="11704320" cy="1192107"/>
          </a:xfrm>
        </p:spPr>
        <p:txBody>
          <a:bodyPr>
            <a:normAutofit/>
          </a:bodyPr>
          <a:lstStyle/>
          <a:p>
            <a:pPr algn="l"/>
            <a:r>
              <a:rPr lang="en-US" sz="5700" b="1" dirty="0">
                <a:latin typeface="Arial" pitchFamily="34" charset="0"/>
                <a:cs typeface="Arial" pitchFamily="34" charset="0"/>
              </a:rPr>
              <a:t>Next Steps!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37581" y="6922184"/>
            <a:ext cx="11704320" cy="1391381"/>
          </a:xfrm>
          <a:prstGeom prst="rect">
            <a:avLst/>
          </a:prstGeom>
        </p:spPr>
        <p:txBody>
          <a:bodyPr vert="horz" lIns="130025" tIns="65013" rIns="130025" bIns="65013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solidFill>
                  <a:prstClr val="black"/>
                </a:solidFill>
              </a:rPr>
              <a:t>Nimisha Ghosh Roy</a:t>
            </a:r>
          </a:p>
          <a:p>
            <a:pPr fontAlgn="auto">
              <a:spcAft>
                <a:spcPts val="0"/>
              </a:spcAft>
            </a:pPr>
            <a:r>
              <a:rPr lang="en-US" sz="4000" b="0" dirty="0">
                <a:solidFill>
                  <a:prstClr val="black"/>
                </a:solidFill>
              </a:rPr>
              <a:t>nghoshroy@ngcproject.org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237" y="1888328"/>
            <a:ext cx="7762018" cy="4421039"/>
          </a:xfrm>
          <a:prstGeom prst="rect">
            <a:avLst/>
          </a:prstGeom>
        </p:spPr>
        <p:txBody>
          <a:bodyPr wrap="square" lIns="130025" tIns="65013" rIns="130025" bIns="65013">
            <a:spAutoFit/>
          </a:bodyPr>
          <a:lstStyle/>
          <a:p>
            <a:pPr marL="650130" indent="-650130" algn="l" defTabSz="65013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 the Program Directory</a:t>
            </a:r>
          </a:p>
          <a:p>
            <a:pPr marL="650130" indent="-650130" algn="l" defTabSz="65013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Connect with your Local Collaborative</a:t>
            </a:r>
          </a:p>
          <a:p>
            <a:pPr marL="650130" indent="-650130" algn="l" defTabSz="65013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Review NGCP Resources </a:t>
            </a:r>
          </a:p>
          <a:p>
            <a:pPr marL="650130" indent="-650130" algn="l" defTabSz="65013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Join, refer and connect with FabFems</a:t>
            </a:r>
          </a:p>
          <a:p>
            <a:pPr marL="650130" indent="-650130" algn="l" defTabSz="65013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Other ideas?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775" y="353075"/>
            <a:ext cx="4379406" cy="6569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857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3736"/>
            <a:ext cx="13004800" cy="736938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3359573" y="8344750"/>
            <a:ext cx="6827520" cy="919226"/>
          </a:xfrm>
          <a:prstGeom prst="rect">
            <a:avLst/>
          </a:prstGeom>
          <a:noFill/>
        </p:spPr>
        <p:txBody>
          <a:bodyPr wrap="square" lIns="130012" tIns="65007" rIns="130012" bIns="65007" rtlCol="0">
            <a:spAutoFit/>
          </a:bodyPr>
          <a:lstStyle/>
          <a:p>
            <a:pPr defTabSz="1300125" fontAlgn="auto">
              <a:spcBef>
                <a:spcPts val="0"/>
              </a:spcBef>
              <a:spcAft>
                <a:spcPts val="0"/>
              </a:spcAft>
            </a:pPr>
            <a:r>
              <a:rPr lang="en-US" sz="51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March 24, 2015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6747" y="8453129"/>
            <a:ext cx="2926080" cy="541865"/>
          </a:xfrm>
          <a:prstGeom prst="rect">
            <a:avLst/>
          </a:prstGeom>
          <a:noFill/>
        </p:spPr>
        <p:txBody>
          <a:bodyPr wrap="square" lIns="130012" tIns="65007" rIns="130012" bIns="65007" rtlCol="0">
            <a:spAutoFit/>
          </a:bodyPr>
          <a:lstStyle/>
          <a:p>
            <a:pPr algn="l" defTabSz="1300125" fontAlgn="auto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By Joyce Cooper</a:t>
            </a:r>
          </a:p>
        </p:txBody>
      </p:sp>
    </p:spTree>
    <p:extLst>
      <p:ext uri="{BB962C8B-B14F-4D97-AF65-F5344CB8AC3E}">
        <p14:creationId xmlns:p14="http://schemas.microsoft.com/office/powerpoint/2010/main" val="132378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50240" y="1733973"/>
            <a:ext cx="11704320" cy="866987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85173" y="4009814"/>
            <a:ext cx="1300480" cy="531426"/>
          </a:xfrm>
          <a:prstGeom prst="rect">
            <a:avLst/>
          </a:prstGeom>
          <a:noFill/>
        </p:spPr>
        <p:txBody>
          <a:bodyPr wrap="square" lIns="130012" tIns="65007" rIns="130012" bIns="65007" rtlCol="0">
            <a:spAutoFit/>
          </a:bodyPr>
          <a:lstStyle/>
          <a:p>
            <a:pPr algn="l" defTabSz="1300125" fontAlgn="auto">
              <a:spcBef>
                <a:spcPts val="0"/>
              </a:spcBef>
              <a:spcAft>
                <a:spcPts val="0"/>
              </a:spcAft>
            </a:pPr>
            <a:endParaRPr lang="en-US" sz="2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" b="658"/>
          <a:stretch/>
        </p:blipFill>
        <p:spPr>
          <a:xfrm>
            <a:off x="0" y="866987"/>
            <a:ext cx="11704320" cy="8073813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125461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47" y="3258290"/>
            <a:ext cx="12137813" cy="6443516"/>
          </a:xfrm>
        </p:spPr>
        <p:txBody>
          <a:bodyPr>
            <a:normAutofit fontScale="90000"/>
          </a:bodyPr>
          <a:lstStyle/>
          <a:p>
            <a:pPr algn="l"/>
            <a:r>
              <a:rPr lang="en-US" sz="4300" dirty="0"/>
              <a:t/>
            </a:r>
            <a:br>
              <a:rPr lang="en-US" sz="4300" dirty="0"/>
            </a:br>
            <a:r>
              <a:rPr lang="en-US" sz="4300" dirty="0"/>
              <a:t/>
            </a:r>
            <a:br>
              <a:rPr lang="en-US" sz="4300" dirty="0"/>
            </a:br>
            <a:r>
              <a:rPr lang="en-US" sz="4300" dirty="0"/>
              <a:t/>
            </a:r>
            <a:br>
              <a:rPr lang="en-US" sz="4300" dirty="0"/>
            </a:br>
            <a:r>
              <a:rPr lang="en-US" sz="4300" dirty="0"/>
              <a:t>A one-day event for middle and high school girls with the purpose of introducing them to careers in the trades and engineering by:</a:t>
            </a:r>
            <a:br>
              <a:rPr lang="en-US" sz="4300" dirty="0"/>
            </a:br>
            <a:r>
              <a:rPr lang="en-US" sz="4300" dirty="0"/>
              <a:t>		</a:t>
            </a:r>
            <a:r>
              <a:rPr lang="en-US" sz="7000" dirty="0"/>
              <a:t>1. Immersion</a:t>
            </a:r>
            <a:br>
              <a:rPr lang="en-US" sz="7000" dirty="0"/>
            </a:br>
            <a:r>
              <a:rPr lang="en-US" sz="7000" dirty="0"/>
              <a:t>		2. Engaging</a:t>
            </a:r>
            <a:br>
              <a:rPr lang="en-US" sz="7000" dirty="0"/>
            </a:br>
            <a:r>
              <a:rPr lang="en-US" sz="7000" dirty="0"/>
              <a:t>		3. Modeling</a:t>
            </a:r>
            <a:br>
              <a:rPr lang="en-US" sz="7000" dirty="0"/>
            </a:br>
            <a:r>
              <a:rPr lang="en-US" sz="7000" dirty="0"/>
              <a:t>		4. Mapping</a:t>
            </a:r>
            <a:r>
              <a:rPr lang="en-US" sz="4300" dirty="0"/>
              <a:t/>
            </a:r>
            <a:br>
              <a:rPr lang="en-US" sz="4300" dirty="0"/>
            </a:br>
            <a:r>
              <a:rPr lang="en-US" sz="4300" dirty="0"/>
              <a:t/>
            </a:r>
            <a:br>
              <a:rPr lang="en-US" sz="4300" dirty="0"/>
            </a:br>
            <a:r>
              <a:rPr lang="en-US" sz="3800" dirty="0"/>
              <a:t/>
            </a:r>
            <a:br>
              <a:rPr lang="en-US" sz="3800" dirty="0"/>
            </a:br>
            <a:r>
              <a:rPr lang="en-US" sz="3800" dirty="0"/>
              <a:t/>
            </a:r>
            <a:br>
              <a:rPr lang="en-US" sz="3800" dirty="0"/>
            </a:br>
            <a:r>
              <a:rPr lang="en-US" sz="3800" dirty="0"/>
              <a:t/>
            </a:r>
            <a:br>
              <a:rPr lang="en-US" sz="3800" dirty="0"/>
            </a:br>
            <a:endParaRPr lang="en-US" sz="3800" dirty="0"/>
          </a:p>
        </p:txBody>
      </p:sp>
      <p:sp>
        <p:nvSpPr>
          <p:cNvPr id="3" name="Rectangle 2"/>
          <p:cNvSpPr/>
          <p:nvPr/>
        </p:nvSpPr>
        <p:spPr>
          <a:xfrm>
            <a:off x="866987" y="866986"/>
            <a:ext cx="11704320" cy="2057316"/>
          </a:xfrm>
          <a:prstGeom prst="rect">
            <a:avLst/>
          </a:prstGeom>
        </p:spPr>
        <p:txBody>
          <a:bodyPr wrap="square" lIns="130012" tIns="65007" rIns="130012" bIns="65007">
            <a:spAutoFit/>
          </a:bodyPr>
          <a:lstStyle/>
          <a:p>
            <a:pPr defTabSz="1300125" fontAlgn="auto">
              <a:spcBef>
                <a:spcPts val="0"/>
              </a:spcBef>
              <a:spcAft>
                <a:spcPts val="0"/>
              </a:spcAft>
            </a:pPr>
            <a:r>
              <a:rPr lang="en-US" sz="63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What is the Women in the Trades MS &amp; HS Career Fair?</a:t>
            </a:r>
            <a:endParaRPr lang="en-US" sz="2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02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" y="1204926"/>
            <a:ext cx="4928730" cy="1937907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/>
            </a:r>
            <a:br>
              <a:rPr lang="en-US" sz="3800" dirty="0"/>
            </a:br>
            <a:r>
              <a:rPr lang="en-US" sz="3800" dirty="0"/>
              <a:t/>
            </a:r>
            <a:br>
              <a:rPr lang="en-US" sz="3800" dirty="0"/>
            </a:br>
            <a:r>
              <a:rPr lang="en-US" sz="3800" dirty="0"/>
              <a:t/>
            </a:r>
            <a:br>
              <a:rPr lang="en-US" sz="3800" dirty="0"/>
            </a:br>
            <a:r>
              <a:rPr lang="en-US" sz="3800" dirty="0"/>
              <a:t/>
            </a:r>
            <a:br>
              <a:rPr lang="en-US" sz="3800" dirty="0"/>
            </a:br>
            <a:r>
              <a:rPr lang="en-US" sz="3800" dirty="0"/>
              <a:t/>
            </a:r>
            <a:br>
              <a:rPr lang="en-US" sz="3800" dirty="0"/>
            </a:br>
            <a:r>
              <a:rPr lang="en-US" sz="3800" dirty="0"/>
              <a:t/>
            </a:r>
            <a:br>
              <a:rPr lang="en-US" sz="3800" dirty="0"/>
            </a:br>
            <a:r>
              <a:rPr lang="en-US" sz="3800" dirty="0"/>
              <a:t/>
            </a:r>
            <a:br>
              <a:rPr lang="en-US" sz="3800" dirty="0"/>
            </a:br>
            <a:r>
              <a:rPr lang="en-US" sz="7000" dirty="0"/>
              <a:t>IMMERSION</a:t>
            </a:r>
            <a:r>
              <a:rPr lang="en-US" sz="3800" dirty="0"/>
              <a:t/>
            </a:r>
            <a:br>
              <a:rPr lang="en-US" sz="3800" dirty="0"/>
            </a:br>
            <a:r>
              <a:rPr lang="en-US" sz="3800" dirty="0"/>
              <a:t/>
            </a:r>
            <a:br>
              <a:rPr lang="en-US" sz="3800" dirty="0"/>
            </a:br>
            <a:endParaRPr lang="en-US" sz="3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" y="2941946"/>
            <a:ext cx="4953936" cy="5909544"/>
          </a:xfrm>
        </p:spPr>
        <p:txBody>
          <a:bodyPr>
            <a:noAutofit/>
          </a:bodyPr>
          <a:lstStyle/>
          <a:p>
            <a:r>
              <a:rPr lang="en-US" sz="5100" dirty="0"/>
              <a:t>1. Immerse them in a work environment with professional and skilled trades jobs in the STEM fields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45" y="2275840"/>
            <a:ext cx="7327310" cy="5960533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50718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800" dirty="0"/>
              <a:t/>
            </a:r>
            <a:br>
              <a:rPr lang="en-US" sz="3800" dirty="0"/>
            </a:br>
            <a:r>
              <a:rPr lang="en-US" sz="3800" dirty="0"/>
              <a:t/>
            </a:r>
            <a:br>
              <a:rPr lang="en-US" sz="3800" dirty="0"/>
            </a:br>
            <a:r>
              <a:rPr lang="en-US" sz="3800" dirty="0"/>
              <a:t/>
            </a:r>
            <a:br>
              <a:rPr lang="en-US" sz="3800" dirty="0"/>
            </a:br>
            <a:r>
              <a:rPr lang="en-US" sz="3800" dirty="0"/>
              <a:t/>
            </a:r>
            <a:br>
              <a:rPr lang="en-US" sz="3800" dirty="0"/>
            </a:br>
            <a:r>
              <a:rPr lang="en-US" sz="6300" dirty="0"/>
              <a:t>ENGAGING</a:t>
            </a:r>
            <a:r>
              <a:rPr lang="en-US" sz="3800" dirty="0"/>
              <a:t/>
            </a:r>
            <a:br>
              <a:rPr lang="en-US" sz="3800" dirty="0"/>
            </a:br>
            <a:endParaRPr lang="en-US" sz="3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5100" dirty="0"/>
              <a:t>2. Engage the young women with hands-on activities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3029" r="7798" b="3029"/>
          <a:stretch/>
        </p:blipFill>
        <p:spPr>
          <a:xfrm>
            <a:off x="5084516" y="2096305"/>
            <a:ext cx="7802880" cy="6352866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203531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800" dirty="0"/>
              <a:t/>
            </a:r>
            <a:br>
              <a:rPr lang="en-US" sz="3800" dirty="0"/>
            </a:br>
            <a:r>
              <a:rPr lang="en-US" sz="3800" dirty="0"/>
              <a:t/>
            </a:r>
            <a:br>
              <a:rPr lang="en-US" sz="3800" dirty="0"/>
            </a:br>
            <a:r>
              <a:rPr lang="en-US" sz="3800" dirty="0"/>
              <a:t/>
            </a:r>
            <a:br>
              <a:rPr lang="en-US" sz="3800" dirty="0"/>
            </a:br>
            <a:r>
              <a:rPr lang="en-US" sz="6300" dirty="0"/>
              <a:t>MODELING</a:t>
            </a:r>
            <a:r>
              <a:rPr lang="en-US" sz="3800" dirty="0"/>
              <a:t/>
            </a:r>
            <a:br>
              <a:rPr lang="en-US" sz="3800" dirty="0"/>
            </a:br>
            <a:endParaRPr lang="en-US" sz="3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16754" y="2600961"/>
            <a:ext cx="4711983" cy="5909544"/>
          </a:xfrm>
        </p:spPr>
        <p:txBody>
          <a:bodyPr>
            <a:noAutofit/>
          </a:bodyPr>
          <a:lstStyle/>
          <a:p>
            <a:r>
              <a:rPr lang="en-US" sz="5100" dirty="0"/>
              <a:t>3. Providing female role models to </a:t>
            </a:r>
          </a:p>
          <a:p>
            <a:r>
              <a:rPr lang="en-US" sz="5100" dirty="0"/>
              <a:t>share their experiences in male-dominated environments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48"/>
          <a:stretch/>
        </p:blipFill>
        <p:spPr>
          <a:xfrm>
            <a:off x="5310301" y="2206777"/>
            <a:ext cx="6827519" cy="6037941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171053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6300" dirty="0"/>
              <a:t/>
            </a:r>
            <a:br>
              <a:rPr lang="en-US" sz="6300" dirty="0"/>
            </a:br>
            <a:r>
              <a:rPr lang="en-US" sz="6300" dirty="0"/>
              <a:t/>
            </a:r>
            <a:br>
              <a:rPr lang="en-US" sz="6300" dirty="0"/>
            </a:br>
            <a:r>
              <a:rPr lang="en-US" sz="6300" dirty="0"/>
              <a:t/>
            </a:r>
            <a:br>
              <a:rPr lang="en-US" sz="6300" dirty="0"/>
            </a:br>
            <a:r>
              <a:rPr lang="en-US" sz="6300" dirty="0"/>
              <a:t/>
            </a:r>
            <a:br>
              <a:rPr lang="en-US" sz="6300" dirty="0"/>
            </a:br>
            <a:r>
              <a:rPr lang="en-US" sz="6300" dirty="0"/>
              <a:t>MAPPING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" y="2600961"/>
            <a:ext cx="4928730" cy="5909544"/>
          </a:xfrm>
        </p:spPr>
        <p:txBody>
          <a:bodyPr>
            <a:noAutofit/>
          </a:bodyPr>
          <a:lstStyle/>
          <a:p>
            <a:r>
              <a:rPr lang="en-US" sz="5100" dirty="0"/>
              <a:t>4. Mapping out the education pathways to the skilled trade and professional  STEM careers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6" r="6452" b="14754"/>
          <a:stretch/>
        </p:blipFill>
        <p:spPr>
          <a:xfrm>
            <a:off x="4934460" y="1967750"/>
            <a:ext cx="7542784" cy="5852160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109372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Speakers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err="1" smtClean="0"/>
              <a:t>Nimisha</a:t>
            </a:r>
            <a:r>
              <a:rPr lang="en-US" dirty="0" smtClean="0"/>
              <a:t> </a:t>
            </a:r>
            <a:r>
              <a:rPr lang="en-US" dirty="0"/>
              <a:t>Ghosh Roy, National Girls Collaborative and </a:t>
            </a:r>
            <a:r>
              <a:rPr lang="en-US" dirty="0" err="1"/>
              <a:t>FabFems</a:t>
            </a:r>
            <a:r>
              <a:rPr lang="en-US" dirty="0"/>
              <a:t> Projects</a:t>
            </a:r>
          </a:p>
          <a:p>
            <a:pPr lvl="0"/>
            <a:r>
              <a:rPr lang="en-US" dirty="0"/>
              <a:t>Joyce Cooper, Omaha Public Power </a:t>
            </a:r>
            <a:r>
              <a:rPr lang="en-US" dirty="0" smtClean="0"/>
              <a:t>District</a:t>
            </a:r>
          </a:p>
          <a:p>
            <a:pPr lvl="0"/>
            <a:r>
              <a:rPr lang="en-US" dirty="0" smtClean="0"/>
              <a:t>Valerie Taylor, CEWD</a:t>
            </a:r>
          </a:p>
          <a:p>
            <a:pPr marL="215879" indent="0">
              <a:buNone/>
            </a:pPr>
            <a:endParaRPr lang="en-US" dirty="0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83733"/>
            <a:ext cx="12679680" cy="15172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did the NE Energy Consortium decide to pilot the program with CEWD?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747" y="2709333"/>
            <a:ext cx="12788053" cy="6502400"/>
          </a:xfrm>
        </p:spPr>
        <p:txBody>
          <a:bodyPr>
            <a:normAutofit fontScale="85000" lnSpcReduction="20000"/>
          </a:bodyPr>
          <a:lstStyle/>
          <a:p>
            <a:pPr marL="650062" lvl="1" indent="0">
              <a:buNone/>
            </a:pPr>
            <a:endParaRPr lang="en-US" sz="2600" dirty="0"/>
          </a:p>
          <a:p>
            <a:r>
              <a:rPr lang="en-US" sz="4700" dirty="0"/>
              <a:t>High demand for technical talent</a:t>
            </a:r>
          </a:p>
          <a:p>
            <a:pPr marL="0" indent="0">
              <a:buNone/>
            </a:pPr>
            <a:endParaRPr lang="en-US" sz="4700" dirty="0"/>
          </a:p>
          <a:p>
            <a:r>
              <a:rPr lang="en-US" sz="4700" dirty="0"/>
              <a:t>70% of the new workers will be females and people of color</a:t>
            </a:r>
          </a:p>
          <a:p>
            <a:endParaRPr lang="en-US" sz="4700" dirty="0"/>
          </a:p>
          <a:p>
            <a:r>
              <a:rPr lang="en-US" sz="4700" dirty="0"/>
              <a:t>STEM graduate numbers are not meeting industry demand</a:t>
            </a:r>
          </a:p>
          <a:p>
            <a:pPr marL="0" indent="0">
              <a:buNone/>
            </a:pPr>
            <a:endParaRPr lang="en-US" sz="4700" dirty="0"/>
          </a:p>
          <a:p>
            <a:r>
              <a:rPr lang="en-US" sz="4700" dirty="0"/>
              <a:t>One solution: excite youth about STEM opportunities early in their education.  </a:t>
            </a:r>
          </a:p>
        </p:txBody>
      </p:sp>
    </p:spTree>
    <p:extLst>
      <p:ext uri="{BB962C8B-B14F-4D97-AF65-F5344CB8AC3E}">
        <p14:creationId xmlns:p14="http://schemas.microsoft.com/office/powerpoint/2010/main" val="95998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13" y="650240"/>
            <a:ext cx="11704320" cy="1517227"/>
          </a:xfrm>
        </p:spPr>
        <p:txBody>
          <a:bodyPr/>
          <a:lstStyle/>
          <a:p>
            <a:r>
              <a:rPr lang="en-US" dirty="0" smtClean="0"/>
              <a:t>Collaborative Partners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992760"/>
              </p:ext>
            </p:extLst>
          </p:nvPr>
        </p:nvGraphicFramePr>
        <p:xfrm>
          <a:off x="330200" y="1046480"/>
          <a:ext cx="12344400" cy="863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6172200"/>
              </a:tblGrid>
              <a:tr h="655535"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/>
                        <a:t>Industry Partners</a:t>
                      </a:r>
                      <a:endParaRPr lang="en-US" sz="3700" dirty="0"/>
                    </a:p>
                  </a:txBody>
                  <a:tcPr marL="130048" marR="130048" marT="65024" marB="65024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/>
                        <a:t>Education Partners</a:t>
                      </a:r>
                      <a:endParaRPr lang="en-US" sz="3700" dirty="0"/>
                    </a:p>
                  </a:txBody>
                  <a:tcPr marL="130048" marR="130048" marT="65024" marB="65024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11882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dirty="0" smtClean="0"/>
                        <a:t>Black Hills Energy*</a:t>
                      </a:r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700" dirty="0" smtClean="0"/>
                        <a:t>Metropolitan Community College</a:t>
                      </a:r>
                      <a:endParaRPr lang="en-US" sz="3700" dirty="0"/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555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dirty="0" smtClean="0"/>
                        <a:t>Kiewit</a:t>
                      </a:r>
                    </a:p>
                  </a:txBody>
                  <a:tcPr marL="130048" marR="130048" marT="65024" marB="650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/>
                        <a:t>    </a:t>
                      </a:r>
                      <a:r>
                        <a:rPr lang="en-US" sz="3700" b="1" i="1" dirty="0" smtClean="0"/>
                        <a:t>Provided students:</a:t>
                      </a:r>
                      <a:endParaRPr lang="en-US" sz="3700" b="1" i="1" dirty="0"/>
                    </a:p>
                  </a:txBody>
                  <a:tcPr marL="130048" marR="130048" marT="65024" marB="650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555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dirty="0" smtClean="0"/>
                        <a:t>Omaha Public Power District*</a:t>
                      </a:r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700" dirty="0" smtClean="0"/>
                        <a:t>Bellevue Public Schools</a:t>
                      </a:r>
                      <a:endParaRPr lang="en-US" sz="3700" dirty="0"/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55535"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smtClean="0"/>
                        <a:t>      </a:t>
                      </a:r>
                      <a:r>
                        <a:rPr lang="en-US" sz="3700" b="1" i="1" dirty="0" smtClean="0"/>
                        <a:t>Supporters:</a:t>
                      </a:r>
                      <a:endParaRPr lang="en-US" sz="3700" b="1" i="1" dirty="0"/>
                    </a:p>
                  </a:txBody>
                  <a:tcPr marL="130048" marR="130048" marT="65024" marB="650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dirty="0" smtClean="0"/>
                        <a:t>Boys Town</a:t>
                      </a:r>
                    </a:p>
                  </a:txBody>
                  <a:tcPr marL="130048" marR="130048" marT="65024" marB="650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1882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dirty="0" smtClean="0"/>
                        <a:t>Center for Workforce Development</a:t>
                      </a:r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dirty="0" smtClean="0"/>
                        <a:t>Elkhorn</a:t>
                      </a:r>
                      <a:r>
                        <a:rPr lang="en-US" sz="3700" baseline="0" dirty="0" smtClean="0"/>
                        <a:t> Public Schools</a:t>
                      </a:r>
                      <a:endParaRPr lang="en-US" sz="3700" dirty="0" smtClean="0"/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555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dirty="0" smtClean="0"/>
                        <a:t>Lincoln Electric System*</a:t>
                      </a:r>
                    </a:p>
                  </a:txBody>
                  <a:tcPr marL="130048" marR="130048" marT="65024" marB="650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dirty="0" smtClean="0"/>
                        <a:t>Omaha  Public Schools</a:t>
                      </a:r>
                    </a:p>
                  </a:txBody>
                  <a:tcPr marL="130048" marR="130048" marT="65024" marB="650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1882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dirty="0" smtClean="0"/>
                        <a:t>Nebraska Public Power District*</a:t>
                      </a:r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dirty="0" smtClean="0"/>
                        <a:t>Papillion-La Vista Public Schools</a:t>
                      </a:r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555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700" dirty="0" smtClean="0"/>
                    </a:p>
                  </a:txBody>
                  <a:tcPr marL="130048" marR="130048" marT="65024" marB="650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dirty="0" smtClean="0"/>
                        <a:t>Partnership 4 Kids</a:t>
                      </a:r>
                    </a:p>
                  </a:txBody>
                  <a:tcPr marL="130048" marR="130048" marT="65024" marB="650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555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700" dirty="0" smtClean="0"/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dirty="0" smtClean="0"/>
                        <a:t>Ralston Public Schools</a:t>
                      </a:r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07614" y="8719342"/>
            <a:ext cx="5960533" cy="437727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125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 Nebraska Energy Consortium</a:t>
            </a:r>
          </a:p>
        </p:txBody>
      </p:sp>
    </p:spTree>
    <p:extLst>
      <p:ext uri="{BB962C8B-B14F-4D97-AF65-F5344CB8AC3E}">
        <p14:creationId xmlns:p14="http://schemas.microsoft.com/office/powerpoint/2010/main" val="93988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13" y="541875"/>
            <a:ext cx="11704320" cy="1275419"/>
          </a:xfrm>
        </p:spPr>
        <p:txBody>
          <a:bodyPr/>
          <a:lstStyle/>
          <a:p>
            <a:pPr algn="l"/>
            <a:r>
              <a:rPr lang="en-US" dirty="0" smtClean="0"/>
              <a:t>The Agenda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65242986"/>
              </p:ext>
            </p:extLst>
          </p:nvPr>
        </p:nvGraphicFramePr>
        <p:xfrm>
          <a:off x="593348" y="1517227"/>
          <a:ext cx="12462933" cy="7586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440326" y="2788927"/>
            <a:ext cx="952370" cy="350181"/>
          </a:xfrm>
          <a:prstGeom prst="rect">
            <a:avLst/>
          </a:prstGeom>
          <a:noFill/>
        </p:spPr>
        <p:txBody>
          <a:bodyPr wrap="square" lIns="130012" tIns="65007" rIns="130012" bIns="65007" rtlCol="0">
            <a:spAutoFit/>
          </a:bodyPr>
          <a:lstStyle/>
          <a:p>
            <a:pPr algn="l" defTabSz="1300125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By OPPD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70310" y="7477768"/>
            <a:ext cx="1300480" cy="350181"/>
          </a:xfrm>
          <a:prstGeom prst="rect">
            <a:avLst/>
          </a:prstGeom>
          <a:noFill/>
        </p:spPr>
        <p:txBody>
          <a:bodyPr wrap="square" lIns="130012" tIns="65007" rIns="130012" bIns="65007" rtlCol="0">
            <a:spAutoFit/>
          </a:bodyPr>
          <a:lstStyle/>
          <a:p>
            <a:pPr algn="l" defTabSz="1300125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By OPPD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12213" y="4268065"/>
            <a:ext cx="1192107" cy="350181"/>
          </a:xfrm>
          <a:prstGeom prst="rect">
            <a:avLst/>
          </a:prstGeom>
          <a:noFill/>
        </p:spPr>
        <p:txBody>
          <a:bodyPr wrap="square" lIns="130012" tIns="65007" rIns="130012" bIns="65007" rtlCol="0">
            <a:spAutoFit/>
          </a:bodyPr>
          <a:lstStyle/>
          <a:p>
            <a:pPr algn="l" defTabSz="1300125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By MCC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7467" y="4209803"/>
            <a:ext cx="1083733" cy="350181"/>
          </a:xfrm>
          <a:prstGeom prst="rect">
            <a:avLst/>
          </a:prstGeom>
          <a:noFill/>
        </p:spPr>
        <p:txBody>
          <a:bodyPr wrap="square" lIns="130012" tIns="65007" rIns="130012" bIns="65007" rtlCol="0">
            <a:spAutoFit/>
          </a:bodyPr>
          <a:lstStyle/>
          <a:p>
            <a:pPr algn="l" defTabSz="1300125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By Kiewit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9093" y="7302677"/>
            <a:ext cx="975360" cy="350181"/>
          </a:xfrm>
          <a:prstGeom prst="rect">
            <a:avLst/>
          </a:prstGeom>
          <a:noFill/>
        </p:spPr>
        <p:txBody>
          <a:bodyPr wrap="square" lIns="130012" tIns="65007" rIns="130012" bIns="65007" rtlCol="0">
            <a:spAutoFit/>
          </a:bodyPr>
          <a:lstStyle/>
          <a:p>
            <a:pPr algn="l" defTabSz="1300125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By OPPD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06832" y="8597529"/>
            <a:ext cx="866987" cy="350181"/>
          </a:xfrm>
          <a:prstGeom prst="rect">
            <a:avLst/>
          </a:prstGeom>
          <a:noFill/>
        </p:spPr>
        <p:txBody>
          <a:bodyPr wrap="square" lIns="130012" tIns="65007" rIns="130012" bIns="65007" rtlCol="0">
            <a:spAutoFit/>
          </a:bodyPr>
          <a:lstStyle/>
          <a:p>
            <a:pPr algn="l" defTabSz="1300125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By BHE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68434" y="4303450"/>
            <a:ext cx="4226559" cy="1331645"/>
          </a:xfrm>
          <a:prstGeom prst="rect">
            <a:avLst/>
          </a:prstGeom>
          <a:noFill/>
        </p:spPr>
        <p:txBody>
          <a:bodyPr wrap="square" lIns="130012" tIns="65007" rIns="130012" bIns="65007" rtlCol="0">
            <a:spAutoFit/>
          </a:bodyPr>
          <a:lstStyle/>
          <a:p>
            <a:pPr defTabSz="1300125"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9:00 a.m. – 2 :00 p.m.</a:t>
            </a:r>
          </a:p>
          <a:p>
            <a:pPr defTabSz="1300125"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at Elkhorn Service Center</a:t>
            </a:r>
          </a:p>
          <a:p>
            <a:pPr defTabSz="1300125"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October 22, 2014</a:t>
            </a:r>
          </a:p>
        </p:txBody>
      </p:sp>
    </p:spTree>
    <p:extLst>
      <p:ext uri="{BB962C8B-B14F-4D97-AF65-F5344CB8AC3E}">
        <p14:creationId xmlns:p14="http://schemas.microsoft.com/office/powerpoint/2010/main" val="41843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96" t="-2620" r="-1" b="-12299"/>
          <a:stretch/>
        </p:blipFill>
        <p:spPr>
          <a:xfrm>
            <a:off x="-433493" y="758613"/>
            <a:ext cx="12354560" cy="9265920"/>
          </a:xfr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54360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" y="1083733"/>
            <a:ext cx="10837333" cy="7396480"/>
          </a:xfr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409815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13" y="650240"/>
            <a:ext cx="11704320" cy="1517227"/>
          </a:xfrm>
        </p:spPr>
        <p:txBody>
          <a:bodyPr>
            <a:normAutofit/>
          </a:bodyPr>
          <a:lstStyle/>
          <a:p>
            <a:r>
              <a:rPr lang="en-US" dirty="0" smtClean="0"/>
              <a:t>The Impact on the MS Girls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1950720"/>
            <a:ext cx="11704320" cy="6827520"/>
          </a:xfrm>
        </p:spPr>
        <p:txBody>
          <a:bodyPr>
            <a:noAutofit/>
          </a:bodyPr>
          <a:lstStyle/>
          <a:p>
            <a:pPr lvl="1"/>
            <a:endParaRPr lang="en-US" sz="2600" dirty="0"/>
          </a:p>
          <a:p>
            <a:pPr lvl="1"/>
            <a:endParaRPr lang="en-US" sz="2600" dirty="0"/>
          </a:p>
          <a:p>
            <a:pPr marL="0" indent="0">
              <a:buNone/>
            </a:pPr>
            <a:endParaRPr lang="en-US" sz="2800" dirty="0"/>
          </a:p>
          <a:p>
            <a:pPr lvl="2"/>
            <a:endParaRPr lang="en-US" sz="2600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840954533"/>
              </p:ext>
            </p:extLst>
          </p:nvPr>
        </p:nvGraphicFramePr>
        <p:xfrm>
          <a:off x="0" y="1950720"/>
          <a:ext cx="13004800" cy="682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3026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13" y="650240"/>
            <a:ext cx="11704320" cy="1517227"/>
          </a:xfrm>
        </p:spPr>
        <p:txBody>
          <a:bodyPr>
            <a:normAutofit/>
          </a:bodyPr>
          <a:lstStyle/>
          <a:p>
            <a:r>
              <a:rPr lang="en-US" dirty="0" smtClean="0"/>
              <a:t>The Impact on the MS &amp; HS Girls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1950720"/>
            <a:ext cx="11704320" cy="6827520"/>
          </a:xfrm>
        </p:spPr>
        <p:txBody>
          <a:bodyPr>
            <a:noAutofit/>
          </a:bodyPr>
          <a:lstStyle/>
          <a:p>
            <a:pPr lvl="1"/>
            <a:endParaRPr lang="en-US" sz="2600" dirty="0"/>
          </a:p>
          <a:p>
            <a:pPr lvl="1"/>
            <a:endParaRPr lang="en-US" sz="2600" dirty="0"/>
          </a:p>
          <a:p>
            <a:pPr marL="0" indent="0">
              <a:buNone/>
            </a:pPr>
            <a:endParaRPr lang="en-US" sz="2800" dirty="0"/>
          </a:p>
          <a:p>
            <a:pPr lvl="2"/>
            <a:endParaRPr lang="en-US" sz="2600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086076306"/>
              </p:ext>
            </p:extLst>
          </p:nvPr>
        </p:nvGraphicFramePr>
        <p:xfrm>
          <a:off x="216747" y="2167468"/>
          <a:ext cx="12788053" cy="6394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3150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541868"/>
            <a:ext cx="11704320" cy="1517227"/>
          </a:xfrm>
        </p:spPr>
        <p:txBody>
          <a:bodyPr>
            <a:normAutofit/>
          </a:bodyPr>
          <a:lstStyle/>
          <a:p>
            <a:r>
              <a:rPr lang="en-US" dirty="0" smtClean="0"/>
              <a:t>The Impact on the HS Girls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1950720"/>
            <a:ext cx="11704320" cy="6827520"/>
          </a:xfrm>
        </p:spPr>
        <p:txBody>
          <a:bodyPr>
            <a:noAutofit/>
          </a:bodyPr>
          <a:lstStyle/>
          <a:p>
            <a:pPr lvl="1"/>
            <a:endParaRPr lang="en-US" sz="2600" dirty="0"/>
          </a:p>
          <a:p>
            <a:pPr lvl="1"/>
            <a:endParaRPr lang="en-US" sz="2600" dirty="0"/>
          </a:p>
          <a:p>
            <a:pPr marL="0" indent="0">
              <a:buNone/>
            </a:pPr>
            <a:endParaRPr lang="en-US" sz="2800" dirty="0"/>
          </a:p>
          <a:p>
            <a:pPr lvl="2"/>
            <a:endParaRPr lang="en-US" sz="2600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550337315"/>
              </p:ext>
            </p:extLst>
          </p:nvPr>
        </p:nvGraphicFramePr>
        <p:xfrm>
          <a:off x="325120" y="1733973"/>
          <a:ext cx="14955520" cy="682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4119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0480" y="216748"/>
            <a:ext cx="11704320" cy="1517227"/>
          </a:xfrm>
        </p:spPr>
        <p:txBody>
          <a:bodyPr/>
          <a:lstStyle/>
          <a:p>
            <a:r>
              <a:rPr lang="en-US" dirty="0" smtClean="0"/>
              <a:t>Costs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5238630"/>
              </p:ext>
            </p:extLst>
          </p:nvPr>
        </p:nvGraphicFramePr>
        <p:xfrm>
          <a:off x="866987" y="1625605"/>
          <a:ext cx="10728960" cy="7251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6320"/>
                <a:gridCol w="3576320"/>
                <a:gridCol w="3576320"/>
              </a:tblGrid>
              <a:tr h="527417"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Item</a:t>
                      </a:r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In-kind</a:t>
                      </a:r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Expense</a:t>
                      </a:r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527417"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Shirts</a:t>
                      </a:r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/>
                        <a:t>($1,000.00)</a:t>
                      </a:r>
                      <a:endParaRPr lang="en-US" sz="2600" b="0" dirty="0"/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$    0.00</a:t>
                      </a:r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27417"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Back Packs</a:t>
                      </a:r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$ 392.60</a:t>
                      </a:r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27417"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Hard</a:t>
                      </a:r>
                      <a:r>
                        <a:rPr lang="en-US" sz="2600" baseline="0" dirty="0" smtClean="0"/>
                        <a:t> Hats</a:t>
                      </a:r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$ 496.00</a:t>
                      </a:r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27417"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Safety Glasses</a:t>
                      </a:r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$ 115.00</a:t>
                      </a:r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27417"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Lunches</a:t>
                      </a:r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$1,357.20</a:t>
                      </a:r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27417"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Transportation</a:t>
                      </a:r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30048" marR="130048" marT="65024" marB="650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$202.50</a:t>
                      </a:r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27417"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Shirts for adults</a:t>
                      </a:r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$3,000.00</a:t>
                      </a:r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27417"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Tents, tables, chairs</a:t>
                      </a:r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30048" marR="130048" marT="65024" marB="650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$1,382.00</a:t>
                      </a:r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27417"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Porta</a:t>
                      </a:r>
                      <a:r>
                        <a:rPr lang="en-US" sz="2600" baseline="0" dirty="0" smtClean="0"/>
                        <a:t> </a:t>
                      </a:r>
                      <a:r>
                        <a:rPr lang="en-US" sz="2600" dirty="0" smtClean="0"/>
                        <a:t>Potties</a:t>
                      </a:r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$ 304.95</a:t>
                      </a:r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27417"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Lip gloss, decorations</a:t>
                      </a:r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30048" marR="130048" marT="65024" marB="650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$ 172.40</a:t>
                      </a:r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22529"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GIE Handouts, Trades</a:t>
                      </a:r>
                      <a:r>
                        <a:rPr lang="en-US" sz="2600" baseline="0" dirty="0" smtClean="0"/>
                        <a:t> </a:t>
                      </a:r>
                      <a:r>
                        <a:rPr lang="en-US" sz="2600" dirty="0" smtClean="0"/>
                        <a:t>cards, pencils</a:t>
                      </a:r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/>
                        <a:t>√</a:t>
                      </a:r>
                    </a:p>
                    <a:p>
                      <a:pPr algn="ctr"/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0" dirty="0" smtClean="0"/>
                        <a:t>$     0.00</a:t>
                      </a:r>
                      <a:endParaRPr lang="en-US" sz="2600" b="0" dirty="0"/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27417">
                <a:tc>
                  <a:txBody>
                    <a:bodyPr/>
                    <a:lstStyle/>
                    <a:p>
                      <a:r>
                        <a:rPr lang="en-US" sz="2600" b="1" dirty="0" smtClean="0"/>
                        <a:t>Total</a:t>
                      </a:r>
                      <a:endParaRPr lang="en-US" sz="2600" b="1" dirty="0"/>
                    </a:p>
                  </a:txBody>
                  <a:tcPr marL="130048" marR="130048" marT="65024" marB="650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/>
                    </a:p>
                  </a:txBody>
                  <a:tcPr marL="130048" marR="130048" marT="65024" marB="650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1" dirty="0" smtClean="0"/>
                        <a:t>$7,422.15</a:t>
                      </a:r>
                      <a:endParaRPr lang="en-US" sz="2600" b="1" dirty="0"/>
                    </a:p>
                  </a:txBody>
                  <a:tcPr marL="130048" marR="130048" marT="65024" marB="650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321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541868"/>
            <a:ext cx="11704320" cy="1517227"/>
          </a:xfrm>
        </p:spPr>
        <p:txBody>
          <a:bodyPr>
            <a:normAutofit/>
          </a:bodyPr>
          <a:lstStyle/>
          <a:p>
            <a:r>
              <a:rPr lang="en-US" dirty="0" smtClean="0"/>
              <a:t>What worked?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560" y="2034083"/>
            <a:ext cx="12842240" cy="8019627"/>
          </a:xfrm>
        </p:spPr>
        <p:txBody>
          <a:bodyPr>
            <a:normAutofit/>
          </a:bodyPr>
          <a:lstStyle/>
          <a:p>
            <a:pPr lvl="1"/>
            <a:r>
              <a:rPr lang="en-US" sz="5400" dirty="0"/>
              <a:t>The six rotations</a:t>
            </a:r>
          </a:p>
          <a:p>
            <a:pPr lvl="1"/>
            <a:endParaRPr lang="en-US" sz="2000" dirty="0"/>
          </a:p>
          <a:p>
            <a:pPr lvl="1"/>
            <a:r>
              <a:rPr lang="en-US" sz="5400" dirty="0"/>
              <a:t>Having the volunteers stay with one group</a:t>
            </a:r>
          </a:p>
          <a:p>
            <a:pPr lvl="1"/>
            <a:endParaRPr lang="en-US" sz="2000" dirty="0"/>
          </a:p>
          <a:p>
            <a:pPr lvl="1"/>
            <a:r>
              <a:rPr lang="en-US" sz="5400" dirty="0"/>
              <a:t>The girls feeling valued –</a:t>
            </a:r>
          </a:p>
          <a:p>
            <a:pPr lvl="2"/>
            <a:r>
              <a:rPr lang="en-US" sz="4800" dirty="0"/>
              <a:t>“It’s all about us girls!”</a:t>
            </a:r>
          </a:p>
          <a:p>
            <a:pPr lvl="1"/>
            <a:endParaRPr lang="en-US" sz="5700" dirty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587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6441" y="8956"/>
            <a:ext cx="11502535" cy="2533441"/>
          </a:xfrm>
          <a:prstGeom prst="rect">
            <a:avLst/>
          </a:prstGeom>
        </p:spPr>
        <p:txBody>
          <a:bodyPr vert="horz" lIns="130025" tIns="65013" rIns="130025" bIns="65013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5700" b="1" dirty="0">
                <a:solidFill>
                  <a:prstClr val="black"/>
                </a:solidFill>
              </a:rPr>
              <a:t>National Girls Collaborative Project &amp; FabFems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776028" y="1704526"/>
            <a:ext cx="9103360" cy="837871"/>
          </a:xfrm>
          <a:prstGeom prst="rect">
            <a:avLst/>
          </a:prstGeom>
        </p:spPr>
        <p:txBody>
          <a:bodyPr vert="horz" lIns="130025" tIns="65013" rIns="130025" bIns="65013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sz="3400" i="1" dirty="0">
              <a:solidFill>
                <a:prstClr val="black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44290" y="7596870"/>
            <a:ext cx="11586216" cy="872920"/>
          </a:xfrm>
          <a:prstGeom prst="rect">
            <a:avLst/>
          </a:prstGeom>
        </p:spPr>
        <p:txBody>
          <a:bodyPr vert="horz" lIns="130025" tIns="65013" rIns="130025" bIns="65013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March 24, 2015</a:t>
            </a:r>
          </a:p>
        </p:txBody>
      </p:sp>
      <p:sp>
        <p:nvSpPr>
          <p:cNvPr id="5" name="Subtitle 6"/>
          <p:cNvSpPr txBox="1">
            <a:spLocks/>
          </p:cNvSpPr>
          <p:nvPr/>
        </p:nvSpPr>
        <p:spPr>
          <a:xfrm>
            <a:off x="576440" y="2242290"/>
            <a:ext cx="11234476" cy="1408853"/>
          </a:xfrm>
          <a:prstGeom prst="rect">
            <a:avLst/>
          </a:prstGeom>
        </p:spPr>
        <p:txBody>
          <a:bodyPr vert="horz" lIns="130025" tIns="65013" rIns="130025" bIns="65013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dirty="0">
                <a:solidFill>
                  <a:prstClr val="black"/>
                </a:solidFill>
              </a:rPr>
              <a:t>Collaboration Opportunities </a:t>
            </a:r>
            <a:r>
              <a:rPr lang="en-US" dirty="0" smtClean="0">
                <a:solidFill>
                  <a:prstClr val="black"/>
                </a:solidFill>
              </a:rPr>
              <a:t>for </a:t>
            </a:r>
            <a:r>
              <a:rPr lang="en-US" dirty="0">
                <a:solidFill>
                  <a:prstClr val="black"/>
                </a:solidFill>
              </a:rPr>
              <a:t>the </a:t>
            </a:r>
            <a:endParaRPr lang="en-US" dirty="0" smtClean="0">
              <a:solidFill>
                <a:prstClr val="black"/>
              </a:solidFill>
            </a:endParaRP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US" dirty="0" smtClean="0">
                <a:solidFill>
                  <a:prstClr val="black"/>
                </a:solidFill>
              </a:rPr>
              <a:t>Center </a:t>
            </a:r>
            <a:r>
              <a:rPr lang="en-US" dirty="0">
                <a:solidFill>
                  <a:prstClr val="black"/>
                </a:solidFill>
              </a:rPr>
              <a:t>for Energy Workforce Development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5" b="30656"/>
          <a:stretch/>
        </p:blipFill>
        <p:spPr>
          <a:xfrm>
            <a:off x="315156" y="3623065"/>
            <a:ext cx="12025105" cy="4134859"/>
          </a:xfrm>
          <a:prstGeom prst="rect">
            <a:avLst/>
          </a:prstGeom>
          <a:effectLst>
            <a:softEdge rad="109220"/>
          </a:effectLst>
        </p:spPr>
      </p:pic>
    </p:spTree>
    <p:extLst>
      <p:ext uri="{BB962C8B-B14F-4D97-AF65-F5344CB8AC3E}">
        <p14:creationId xmlns:p14="http://schemas.microsoft.com/office/powerpoint/2010/main" val="146490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541868"/>
            <a:ext cx="11704320" cy="1517227"/>
          </a:xfrm>
        </p:spPr>
        <p:txBody>
          <a:bodyPr>
            <a:normAutofit/>
          </a:bodyPr>
          <a:lstStyle/>
          <a:p>
            <a:r>
              <a:rPr lang="en-US" dirty="0" smtClean="0"/>
              <a:t>What worked?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34453"/>
            <a:ext cx="12842240" cy="8019627"/>
          </a:xfrm>
        </p:spPr>
        <p:txBody>
          <a:bodyPr>
            <a:normAutofit/>
          </a:bodyPr>
          <a:lstStyle/>
          <a:p>
            <a:pPr lvl="1"/>
            <a:r>
              <a:rPr lang="en-US" sz="5400" dirty="0"/>
              <a:t>Engaged the executives of the companies</a:t>
            </a:r>
          </a:p>
          <a:p>
            <a:pPr lvl="1"/>
            <a:endParaRPr lang="en-US" sz="2000" dirty="0"/>
          </a:p>
          <a:p>
            <a:pPr lvl="1"/>
            <a:r>
              <a:rPr lang="en-US" sz="5400" dirty="0"/>
              <a:t>Having so many women presenting</a:t>
            </a:r>
          </a:p>
          <a:p>
            <a:pPr lvl="1"/>
            <a:endParaRPr lang="en-US" sz="5700" dirty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8797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541868"/>
            <a:ext cx="11704320" cy="1517227"/>
          </a:xfrm>
        </p:spPr>
        <p:txBody>
          <a:bodyPr>
            <a:normAutofit/>
          </a:bodyPr>
          <a:lstStyle/>
          <a:p>
            <a:r>
              <a:rPr lang="en-US" dirty="0" smtClean="0"/>
              <a:t>What worked?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67320"/>
            <a:ext cx="12842240" cy="8019627"/>
          </a:xfrm>
        </p:spPr>
        <p:txBody>
          <a:bodyPr>
            <a:normAutofit/>
          </a:bodyPr>
          <a:lstStyle/>
          <a:p>
            <a:pPr lvl="1"/>
            <a:r>
              <a:rPr lang="en-US" sz="5400" dirty="0"/>
              <a:t>Having the checklist of tasks </a:t>
            </a:r>
          </a:p>
          <a:p>
            <a:pPr lvl="1"/>
            <a:endParaRPr lang="en-US" sz="2000" dirty="0"/>
          </a:p>
          <a:p>
            <a:pPr lvl="1"/>
            <a:r>
              <a:rPr lang="en-US" sz="5400" dirty="0"/>
              <a:t>Dividing the checklist tasks into committees</a:t>
            </a:r>
          </a:p>
          <a:p>
            <a:pPr lvl="1"/>
            <a:endParaRPr lang="en-US" sz="2000" dirty="0"/>
          </a:p>
          <a:p>
            <a:pPr lvl="1"/>
            <a:r>
              <a:rPr lang="en-US" sz="5400" dirty="0"/>
              <a:t>Going on the busses to orient the girls</a:t>
            </a:r>
          </a:p>
          <a:p>
            <a:pPr lvl="1"/>
            <a:endParaRPr lang="en-US" sz="2000" dirty="0"/>
          </a:p>
          <a:p>
            <a:pPr lvl="1"/>
            <a:r>
              <a:rPr lang="en-US" sz="5400" dirty="0"/>
              <a:t>Student name tags with rotation schedule</a:t>
            </a:r>
          </a:p>
          <a:p>
            <a:pPr lvl="1"/>
            <a:endParaRPr lang="en-US" sz="5700" dirty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6591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541868"/>
            <a:ext cx="11704320" cy="1517227"/>
          </a:xfrm>
        </p:spPr>
        <p:txBody>
          <a:bodyPr>
            <a:normAutofit/>
          </a:bodyPr>
          <a:lstStyle/>
          <a:p>
            <a:r>
              <a:rPr lang="en-US" dirty="0" smtClean="0"/>
              <a:t>What worked?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4" y="2059093"/>
            <a:ext cx="12788053" cy="8019627"/>
          </a:xfrm>
        </p:spPr>
        <p:txBody>
          <a:bodyPr>
            <a:normAutofit/>
          </a:bodyPr>
          <a:lstStyle/>
          <a:p>
            <a:pPr lvl="1"/>
            <a:r>
              <a:rPr lang="en-US" sz="5400" dirty="0"/>
              <a:t>The ethnic diversity of the volunteers</a:t>
            </a:r>
          </a:p>
          <a:p>
            <a:pPr lvl="1"/>
            <a:endParaRPr lang="en-US" sz="2000" dirty="0"/>
          </a:p>
          <a:p>
            <a:pPr lvl="1"/>
            <a:r>
              <a:rPr lang="en-US" sz="5400" dirty="0"/>
              <a:t>The large number of volunteers</a:t>
            </a:r>
          </a:p>
          <a:p>
            <a:pPr lvl="1"/>
            <a:endParaRPr lang="en-US" sz="2000" dirty="0"/>
          </a:p>
          <a:p>
            <a:pPr lvl="1"/>
            <a:r>
              <a:rPr lang="en-US" sz="5400" dirty="0"/>
              <a:t>The lunch procedure</a:t>
            </a:r>
          </a:p>
          <a:p>
            <a:pPr lvl="1"/>
            <a:endParaRPr lang="en-US" sz="2000" dirty="0"/>
          </a:p>
          <a:p>
            <a:pPr lvl="1"/>
            <a:r>
              <a:rPr lang="en-US" sz="5400" dirty="0"/>
              <a:t>Involving multiple organizations from business and education</a:t>
            </a:r>
          </a:p>
          <a:p>
            <a:pPr marL="650062" lvl="1" indent="0">
              <a:buNone/>
            </a:pPr>
            <a:endParaRPr lang="en-US" sz="4600" dirty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196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541868"/>
            <a:ext cx="11704320" cy="1517227"/>
          </a:xfrm>
        </p:spPr>
        <p:txBody>
          <a:bodyPr>
            <a:normAutofit/>
          </a:bodyPr>
          <a:lstStyle/>
          <a:p>
            <a:r>
              <a:rPr lang="en-US" dirty="0" smtClean="0"/>
              <a:t>What worked?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84213"/>
            <a:ext cx="12788053" cy="8019627"/>
          </a:xfrm>
        </p:spPr>
        <p:txBody>
          <a:bodyPr>
            <a:normAutofit/>
          </a:bodyPr>
          <a:lstStyle/>
          <a:p>
            <a:pPr lvl="1"/>
            <a:r>
              <a:rPr lang="en-US" sz="5400" dirty="0"/>
              <a:t>Literally impacted the girls, broadened their career horizons</a:t>
            </a:r>
          </a:p>
          <a:p>
            <a:pPr lvl="1"/>
            <a:endParaRPr lang="en-US" sz="2000" dirty="0"/>
          </a:p>
          <a:p>
            <a:pPr lvl="1"/>
            <a:r>
              <a:rPr lang="en-US" sz="5400" dirty="0"/>
              <a:t>The give away items</a:t>
            </a:r>
          </a:p>
          <a:p>
            <a:pPr lvl="1"/>
            <a:endParaRPr lang="en-US" sz="2000" dirty="0"/>
          </a:p>
          <a:p>
            <a:pPr lvl="1"/>
            <a:r>
              <a:rPr lang="en-US" sz="5400" dirty="0"/>
              <a:t>Everyone was safe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4123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758613"/>
            <a:ext cx="11704320" cy="1517227"/>
          </a:xfrm>
        </p:spPr>
        <p:txBody>
          <a:bodyPr>
            <a:normAutofit/>
          </a:bodyPr>
          <a:lstStyle/>
          <a:p>
            <a:r>
              <a:rPr lang="en-US" dirty="0" smtClean="0"/>
              <a:t>Lessons Learned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747" y="2492587"/>
            <a:ext cx="12354560" cy="7261013"/>
          </a:xfrm>
        </p:spPr>
        <p:txBody>
          <a:bodyPr>
            <a:normAutofit/>
          </a:bodyPr>
          <a:lstStyle/>
          <a:p>
            <a:pPr lvl="1"/>
            <a:r>
              <a:rPr lang="en-US" sz="5400" dirty="0"/>
              <a:t>Move the Career Fair to September, when the weather is warmer</a:t>
            </a:r>
          </a:p>
          <a:p>
            <a:pPr lvl="1"/>
            <a:endParaRPr lang="en-US" sz="2000" dirty="0"/>
          </a:p>
          <a:p>
            <a:pPr lvl="1"/>
            <a:r>
              <a:rPr lang="en-US" sz="5400" dirty="0"/>
              <a:t>Allow more time for planning</a:t>
            </a:r>
          </a:p>
          <a:p>
            <a:pPr lvl="1"/>
            <a:endParaRPr lang="en-US" sz="2000" dirty="0"/>
          </a:p>
          <a:p>
            <a:pPr lvl="1"/>
            <a:r>
              <a:rPr lang="en-US" sz="5400" dirty="0"/>
              <a:t>Make sure that each module has hands-on activities</a:t>
            </a:r>
          </a:p>
          <a:p>
            <a:pPr lvl="1"/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10976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758613"/>
            <a:ext cx="11704320" cy="1517227"/>
          </a:xfrm>
        </p:spPr>
        <p:txBody>
          <a:bodyPr>
            <a:normAutofit/>
          </a:bodyPr>
          <a:lstStyle/>
          <a:p>
            <a:r>
              <a:rPr lang="en-US" dirty="0" smtClean="0"/>
              <a:t>Lessons Learned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92587"/>
            <a:ext cx="13004800" cy="7261013"/>
          </a:xfrm>
        </p:spPr>
        <p:txBody>
          <a:bodyPr>
            <a:normAutofit/>
          </a:bodyPr>
          <a:lstStyle/>
          <a:p>
            <a:pPr lvl="1"/>
            <a:r>
              <a:rPr lang="en-US" sz="5400" dirty="0"/>
              <a:t>Review each module before they are delivered so adjustments can be made</a:t>
            </a:r>
          </a:p>
          <a:p>
            <a:pPr lvl="1"/>
            <a:endParaRPr lang="en-US" sz="2000" dirty="0"/>
          </a:p>
          <a:p>
            <a:pPr lvl="1"/>
            <a:r>
              <a:rPr lang="en-US" sz="5400" dirty="0"/>
              <a:t>Have a Command Center with a Project Manager and Assistant to make decisions</a:t>
            </a:r>
          </a:p>
          <a:p>
            <a:pPr lvl="1"/>
            <a:endParaRPr lang="en-US" sz="2000" dirty="0"/>
          </a:p>
          <a:p>
            <a:pPr lvl="1"/>
            <a:r>
              <a:rPr lang="en-US" sz="5400" dirty="0"/>
              <a:t>Designate team captains for each function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615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758613"/>
            <a:ext cx="11704320" cy="1517227"/>
          </a:xfrm>
        </p:spPr>
        <p:txBody>
          <a:bodyPr>
            <a:normAutofit/>
          </a:bodyPr>
          <a:lstStyle/>
          <a:p>
            <a:r>
              <a:rPr lang="en-US" dirty="0" smtClean="0"/>
              <a:t>Lessons Learned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50720"/>
            <a:ext cx="13004800" cy="8669867"/>
          </a:xfrm>
        </p:spPr>
        <p:txBody>
          <a:bodyPr>
            <a:normAutofit/>
          </a:bodyPr>
          <a:lstStyle/>
          <a:p>
            <a:pPr lvl="1"/>
            <a:r>
              <a:rPr lang="en-US" sz="5400" dirty="0"/>
              <a:t>Conduct a volunteer orientation and tour the site the day before or before the girls arrive</a:t>
            </a:r>
          </a:p>
          <a:p>
            <a:pPr lvl="1"/>
            <a:endParaRPr lang="en-US" sz="2000" dirty="0"/>
          </a:p>
          <a:p>
            <a:pPr lvl="1"/>
            <a:r>
              <a:rPr lang="en-US" sz="5400" dirty="0"/>
              <a:t>Place all items for the girls in the backpacks the day before the event</a:t>
            </a:r>
          </a:p>
          <a:p>
            <a:pPr lvl="1"/>
            <a:endParaRPr lang="en-US" sz="2000" dirty="0"/>
          </a:p>
          <a:p>
            <a:pPr lvl="1"/>
            <a:r>
              <a:rPr lang="en-US" sz="5400" dirty="0"/>
              <a:t>Distribute the final schedules to all of the adults involved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1942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758613"/>
            <a:ext cx="11704320" cy="1517227"/>
          </a:xfrm>
        </p:spPr>
        <p:txBody>
          <a:bodyPr>
            <a:normAutofit/>
          </a:bodyPr>
          <a:lstStyle/>
          <a:p>
            <a:r>
              <a:rPr lang="en-US" dirty="0" smtClean="0"/>
              <a:t>Lessons Learned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8373" y="3142828"/>
            <a:ext cx="13004800" cy="8669867"/>
          </a:xfrm>
        </p:spPr>
        <p:txBody>
          <a:bodyPr>
            <a:normAutofit/>
          </a:bodyPr>
          <a:lstStyle/>
          <a:p>
            <a:pPr lvl="1"/>
            <a:r>
              <a:rPr lang="en-US" sz="5400" dirty="0"/>
              <a:t>Have larger signs and arrows where each module is conducted</a:t>
            </a:r>
          </a:p>
          <a:p>
            <a:pPr lvl="1"/>
            <a:endParaRPr lang="en-US" sz="2000" dirty="0"/>
          </a:p>
          <a:p>
            <a:pPr lvl="1"/>
            <a:r>
              <a:rPr lang="en-US" sz="5400" dirty="0"/>
              <a:t>Have an Information Technology person available all day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2921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758613"/>
            <a:ext cx="11704320" cy="1517227"/>
          </a:xfrm>
        </p:spPr>
        <p:txBody>
          <a:bodyPr>
            <a:normAutofit/>
          </a:bodyPr>
          <a:lstStyle/>
          <a:p>
            <a:r>
              <a:rPr lang="en-US" dirty="0" smtClean="0"/>
              <a:t>Lessons Learned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50720"/>
            <a:ext cx="13004800" cy="8669867"/>
          </a:xfrm>
        </p:spPr>
        <p:txBody>
          <a:bodyPr>
            <a:normAutofit/>
          </a:bodyPr>
          <a:lstStyle/>
          <a:p>
            <a:pPr lvl="1"/>
            <a:r>
              <a:rPr lang="en-US" sz="5400" dirty="0"/>
              <a:t>Conduct a volunteer orientation and tour the site the day before or before the girls arrive</a:t>
            </a:r>
          </a:p>
          <a:p>
            <a:pPr lvl="1"/>
            <a:endParaRPr lang="en-US" sz="2000" dirty="0"/>
          </a:p>
          <a:p>
            <a:pPr lvl="1"/>
            <a:r>
              <a:rPr lang="en-US" sz="5400" dirty="0"/>
              <a:t>Place all items for the girls in the backpacks the day before the event</a:t>
            </a:r>
          </a:p>
          <a:p>
            <a:pPr lvl="1"/>
            <a:endParaRPr lang="en-US" sz="2000" dirty="0"/>
          </a:p>
          <a:p>
            <a:pPr lvl="1"/>
            <a:r>
              <a:rPr lang="en-US" sz="5400" dirty="0"/>
              <a:t>Distribute the final schedules to all of the adults involved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9887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433493"/>
            <a:ext cx="11704320" cy="1517227"/>
          </a:xfrm>
        </p:spPr>
        <p:txBody>
          <a:bodyPr>
            <a:normAutofit/>
          </a:bodyPr>
          <a:lstStyle/>
          <a:p>
            <a:r>
              <a:rPr lang="en-US" dirty="0" smtClean="0"/>
              <a:t>What will be added the next time?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00960"/>
            <a:ext cx="13004800" cy="6502400"/>
          </a:xfrm>
        </p:spPr>
        <p:txBody>
          <a:bodyPr>
            <a:noAutofit/>
          </a:bodyPr>
          <a:lstStyle/>
          <a:p>
            <a:pPr lvl="1"/>
            <a:r>
              <a:rPr lang="en-US" sz="5400" dirty="0"/>
              <a:t>Allot more time to each module</a:t>
            </a:r>
          </a:p>
          <a:p>
            <a:pPr lvl="1"/>
            <a:endParaRPr lang="en-US" sz="2000" dirty="0"/>
          </a:p>
          <a:p>
            <a:pPr lvl="1"/>
            <a:r>
              <a:rPr lang="en-US" sz="5400" dirty="0"/>
              <a:t>Have girls select 4 out of 6 modules to do</a:t>
            </a:r>
          </a:p>
          <a:p>
            <a:pPr lvl="1"/>
            <a:endParaRPr lang="en-US" sz="2000" dirty="0"/>
          </a:p>
          <a:p>
            <a:pPr lvl="1"/>
            <a:r>
              <a:rPr lang="en-US" sz="5400" dirty="0"/>
              <a:t>Reserve 2-5 minutes at the end of each module to write in the student handbook</a:t>
            </a:r>
          </a:p>
          <a:p>
            <a:pPr lvl="1"/>
            <a:endParaRPr lang="en-US" sz="3700" dirty="0"/>
          </a:p>
          <a:p>
            <a:pPr marL="650062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1561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650245" y="675579"/>
            <a:ext cx="6018889" cy="1143940"/>
          </a:xfrm>
        </p:spPr>
        <p:txBody>
          <a:bodyPr>
            <a:normAutofit/>
          </a:bodyPr>
          <a:lstStyle/>
          <a:p>
            <a:r>
              <a:rPr lang="en-US" sz="5700" b="1" dirty="0">
                <a:latin typeface="Arial" pitchFamily="34" charset="0"/>
                <a:cs typeface="Arial" pitchFamily="34" charset="0"/>
              </a:rPr>
              <a:t>Agenda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469026" y="1895957"/>
            <a:ext cx="6833670" cy="611225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NGCP Overview</a:t>
            </a:r>
          </a:p>
          <a:p>
            <a:pPr>
              <a:spcBef>
                <a:spcPts val="0"/>
              </a:spcBef>
            </a:pPr>
            <a:endParaRPr lang="en-US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Resources for Engaging Girls</a:t>
            </a:r>
          </a:p>
          <a:p>
            <a:pPr>
              <a:spcBef>
                <a:spcPts val="0"/>
              </a:spcBef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FabFems Project</a:t>
            </a:r>
          </a:p>
          <a:p>
            <a:pPr>
              <a:spcBef>
                <a:spcPts val="0"/>
              </a:spcBef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Getting Involved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696" y="465429"/>
            <a:ext cx="4236993" cy="7542784"/>
          </a:xfrm>
          <a:prstGeom prst="rect">
            <a:avLst/>
          </a:prstGeom>
          <a:effectLst>
            <a:softEdge rad="109220"/>
          </a:effectLst>
        </p:spPr>
      </p:pic>
    </p:spTree>
    <p:extLst>
      <p:ext uri="{BB962C8B-B14F-4D97-AF65-F5344CB8AC3E}">
        <p14:creationId xmlns:p14="http://schemas.microsoft.com/office/powerpoint/2010/main" val="80585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433493"/>
            <a:ext cx="11704320" cy="1517227"/>
          </a:xfrm>
        </p:spPr>
        <p:txBody>
          <a:bodyPr>
            <a:normAutofit/>
          </a:bodyPr>
          <a:lstStyle/>
          <a:p>
            <a:r>
              <a:rPr lang="en-US" dirty="0" smtClean="0"/>
              <a:t>What will be added the next time?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00960"/>
            <a:ext cx="12788053" cy="6502400"/>
          </a:xfrm>
        </p:spPr>
        <p:txBody>
          <a:bodyPr>
            <a:noAutofit/>
          </a:bodyPr>
          <a:lstStyle/>
          <a:p>
            <a:pPr lvl="1"/>
            <a:r>
              <a:rPr lang="en-US" sz="5400" dirty="0"/>
              <a:t>Have a Safety trailer or tent</a:t>
            </a:r>
          </a:p>
          <a:p>
            <a:pPr marL="650062" lvl="1" indent="0">
              <a:buNone/>
            </a:pPr>
            <a:endParaRPr lang="en-US" sz="2000" dirty="0"/>
          </a:p>
          <a:p>
            <a:pPr lvl="1"/>
            <a:r>
              <a:rPr lang="en-US" sz="5400" dirty="0"/>
              <a:t>Provide a profile of each presenter</a:t>
            </a:r>
          </a:p>
          <a:p>
            <a:pPr lvl="1"/>
            <a:endParaRPr lang="en-US" sz="2000" dirty="0"/>
          </a:p>
          <a:p>
            <a:pPr lvl="1"/>
            <a:r>
              <a:rPr lang="en-US" sz="5400" dirty="0"/>
              <a:t>Hand out certificates of participation</a:t>
            </a:r>
          </a:p>
          <a:p>
            <a:pPr lvl="1"/>
            <a:endParaRPr lang="en-US" sz="3700" dirty="0"/>
          </a:p>
          <a:p>
            <a:pPr marL="650062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1027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433493"/>
            <a:ext cx="11704320" cy="1517227"/>
          </a:xfrm>
        </p:spPr>
        <p:txBody>
          <a:bodyPr>
            <a:normAutofit/>
          </a:bodyPr>
          <a:lstStyle/>
          <a:p>
            <a:r>
              <a:rPr lang="en-US" dirty="0" smtClean="0"/>
              <a:t>What will be added the next time?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75840"/>
            <a:ext cx="12788053" cy="7477760"/>
          </a:xfrm>
        </p:spPr>
        <p:txBody>
          <a:bodyPr>
            <a:noAutofit/>
          </a:bodyPr>
          <a:lstStyle/>
          <a:p>
            <a:pPr lvl="1"/>
            <a:r>
              <a:rPr lang="en-US" sz="5400" dirty="0"/>
              <a:t>Take a large group photo for a memento</a:t>
            </a:r>
          </a:p>
          <a:p>
            <a:pPr lvl="1"/>
            <a:endParaRPr lang="en-US" sz="2000" dirty="0"/>
          </a:p>
          <a:p>
            <a:pPr lvl="1"/>
            <a:r>
              <a:rPr lang="en-US" sz="5400" dirty="0"/>
              <a:t>Use Instagram or other social media so the girls can post their pictures and thoughts about their experiences</a:t>
            </a:r>
          </a:p>
          <a:p>
            <a:pPr lvl="1"/>
            <a:endParaRPr lang="en-US" sz="2000" dirty="0"/>
          </a:p>
          <a:p>
            <a:pPr lvl="1"/>
            <a:r>
              <a:rPr lang="en-US" sz="5400" dirty="0"/>
              <a:t>Send the parents a letter after the day with future  opportunities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2345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50240" y="541868"/>
            <a:ext cx="11704320" cy="1517227"/>
          </a:xfrm>
        </p:spPr>
        <p:txBody>
          <a:bodyPr>
            <a:normAutofit/>
          </a:bodyPr>
          <a:lstStyle/>
          <a:p>
            <a:r>
              <a:rPr lang="en-US" dirty="0" smtClean="0"/>
              <a:t>Plans for the Future</a:t>
            </a:r>
            <a:endParaRPr lang="en-US" sz="3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099465"/>
              </p:ext>
            </p:extLst>
          </p:nvPr>
        </p:nvGraphicFramePr>
        <p:xfrm>
          <a:off x="559060" y="2059101"/>
          <a:ext cx="11886680" cy="61772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3340"/>
                <a:gridCol w="5943340"/>
              </a:tblGrid>
              <a:tr h="1102050"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smtClean="0"/>
                        <a:t>Timeframe</a:t>
                      </a:r>
                      <a:endParaRPr lang="en-US" sz="3400" dirty="0"/>
                    </a:p>
                  </a:txBody>
                  <a:tcPr marL="130048" marR="130048" marT="65024" marB="65024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smtClean="0"/>
                        <a:t>Program</a:t>
                      </a:r>
                      <a:endParaRPr lang="en-US" sz="3400" dirty="0"/>
                    </a:p>
                  </a:txBody>
                  <a:tcPr marL="130048" marR="130048" marT="65024" marB="65024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1102050">
                <a:tc>
                  <a:txBody>
                    <a:bodyPr/>
                    <a:lstStyle/>
                    <a:p>
                      <a:r>
                        <a:rPr lang="en-US" sz="3400" dirty="0" smtClean="0"/>
                        <a:t>June 2015</a:t>
                      </a:r>
                      <a:endParaRPr lang="en-US" sz="3400" dirty="0"/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dirty="0" smtClean="0"/>
                        <a:t>Educators’ Internship at OPPD</a:t>
                      </a:r>
                      <a:endParaRPr lang="en-US" sz="3400" dirty="0"/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102050">
                <a:tc>
                  <a:txBody>
                    <a:bodyPr/>
                    <a:lstStyle/>
                    <a:p>
                      <a:r>
                        <a:rPr lang="en-US" sz="3400" dirty="0" smtClean="0"/>
                        <a:t>July</a:t>
                      </a:r>
                      <a:r>
                        <a:rPr lang="en-US" sz="3400" baseline="0" dirty="0" smtClean="0"/>
                        <a:t> 2015</a:t>
                      </a:r>
                      <a:endParaRPr lang="en-US" sz="3400" dirty="0"/>
                    </a:p>
                  </a:txBody>
                  <a:tcPr marL="130048" marR="130048" marT="65024" marB="650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dirty="0" smtClean="0"/>
                        <a:t>STEM Camp</a:t>
                      </a:r>
                      <a:r>
                        <a:rPr lang="en-US" sz="3400" baseline="0" dirty="0" smtClean="0"/>
                        <a:t> for girls at MCC</a:t>
                      </a:r>
                      <a:endParaRPr lang="en-US" sz="3400" dirty="0"/>
                    </a:p>
                  </a:txBody>
                  <a:tcPr marL="130048" marR="130048" marT="65024" marB="650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696577">
                <a:tc>
                  <a:txBody>
                    <a:bodyPr/>
                    <a:lstStyle/>
                    <a:p>
                      <a:r>
                        <a:rPr lang="en-US" sz="3400" dirty="0" smtClean="0"/>
                        <a:t>September 2015</a:t>
                      </a:r>
                      <a:endParaRPr lang="en-US" sz="3400" dirty="0"/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dirty="0" smtClean="0"/>
                        <a:t>BHE and OPPD’s Women in the Trades event</a:t>
                      </a:r>
                    </a:p>
                    <a:p>
                      <a:endParaRPr lang="en-US" sz="3400" dirty="0"/>
                    </a:p>
                  </a:txBody>
                  <a:tcPr marL="130048" marR="130048" marT="65024" marB="6502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174554">
                <a:tc>
                  <a:txBody>
                    <a:bodyPr/>
                    <a:lstStyle/>
                    <a:p>
                      <a:r>
                        <a:rPr lang="en-US" sz="3400" dirty="0" smtClean="0"/>
                        <a:t>Fall 2015 / Spring 2016</a:t>
                      </a:r>
                      <a:endParaRPr lang="en-US" sz="3400" dirty="0"/>
                    </a:p>
                  </a:txBody>
                  <a:tcPr marL="130048" marR="130048" marT="65024" marB="650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dirty="0" smtClean="0"/>
                        <a:t>LES and NPPD’s Women in the Trades event</a:t>
                      </a:r>
                      <a:endParaRPr lang="en-US" sz="3400" dirty="0"/>
                    </a:p>
                  </a:txBody>
                  <a:tcPr marL="130048" marR="130048" marT="65024" marB="650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655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C:\Users\Rudyard\AppData\Local\Microsoft\Windows\Temporary Internet Files\Content.IE5\CC5USYU7\question-mark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572" y="1733973"/>
            <a:ext cx="6249529" cy="624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26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>
          <a:xfrm>
            <a:off x="0" y="170997"/>
            <a:ext cx="6018500" cy="6731044"/>
          </a:xfrm>
          <a:prstGeom prst="rect">
            <a:avLst/>
          </a:prstGeom>
        </p:spPr>
        <p:txBody>
          <a:bodyPr vert="horz" lIns="130025" tIns="65013" rIns="130025" bIns="65013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National Girls Collaborative Project </a:t>
            </a:r>
            <a:r>
              <a:rPr lang="en-US" sz="4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brings together organizations </a:t>
            </a:r>
            <a:r>
              <a:rPr lang="en-US" sz="4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that are committed to informing and encouraging girls to pursue careers in science, technology, engineering, and mathematics (STEM).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4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4"/>
              </a:rPr>
              <a:t>www.ngcproject.org</a:t>
            </a:r>
            <a:endParaRPr lang="en-US" sz="4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570" y="362429"/>
            <a:ext cx="5683730" cy="3771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568" y="4311225"/>
            <a:ext cx="5679272" cy="3771392"/>
          </a:xfrm>
          <a:prstGeom prst="rect">
            <a:avLst/>
          </a:prstGeom>
          <a:effectLst>
            <a:softEdge rad="112522"/>
          </a:effectLst>
        </p:spPr>
      </p:pic>
    </p:spTree>
    <p:extLst>
      <p:ext uri="{BB962C8B-B14F-4D97-AF65-F5344CB8AC3E}">
        <p14:creationId xmlns:p14="http://schemas.microsoft.com/office/powerpoint/2010/main" val="307638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861191" y="493616"/>
            <a:ext cx="4985173" cy="995681"/>
          </a:xfrm>
        </p:spPr>
        <p:txBody>
          <a:bodyPr>
            <a:noAutofit/>
          </a:bodyPr>
          <a:lstStyle/>
          <a:p>
            <a:pPr algn="r">
              <a:defRPr/>
            </a:pPr>
            <a:r>
              <a:rPr lang="en-US" sz="5700" b="1" dirty="0">
                <a:latin typeface="+mn-lt"/>
              </a:rPr>
              <a:t>Project</a:t>
            </a:r>
            <a:r>
              <a:rPr lang="en-US" sz="5700" dirty="0">
                <a:latin typeface="+mn-lt"/>
              </a:rPr>
              <a:t> </a:t>
            </a:r>
            <a:r>
              <a:rPr lang="en-US" sz="5700" b="1" dirty="0">
                <a:latin typeface="+mn-lt"/>
              </a:rPr>
              <a:t>Goals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496839" y="2217212"/>
            <a:ext cx="6737209" cy="4925568"/>
          </a:xfrm>
        </p:spPr>
        <p:txBody>
          <a:bodyPr/>
          <a:lstStyle/>
          <a:p>
            <a:pPr>
              <a:spcBef>
                <a:spcPts val="2560"/>
              </a:spcBef>
              <a:defRPr/>
            </a:pPr>
            <a:r>
              <a:rPr lang="en-US" sz="4000" b="1" dirty="0"/>
              <a:t>Maximize</a:t>
            </a:r>
            <a:r>
              <a:rPr lang="en-US" sz="4000" dirty="0"/>
              <a:t> access to shared resources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4000" b="1" dirty="0"/>
              <a:t>Strengthen </a:t>
            </a:r>
            <a:r>
              <a:rPr lang="en-US" sz="4000" dirty="0"/>
              <a:t>capacity of existing projects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4000" b="1" dirty="0"/>
              <a:t>Collaborate</a:t>
            </a:r>
            <a:r>
              <a:rPr lang="en-US" sz="4000" dirty="0"/>
              <a:t> to create the tipping point for gender equity in STEM</a:t>
            </a:r>
          </a:p>
        </p:txBody>
      </p:sp>
      <p:pic>
        <p:nvPicPr>
          <p:cNvPr id="9" name="Picture 4" descr="Girl doing science project" title="Girl doing science projec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11" y="759768"/>
            <a:ext cx="4384762" cy="7022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51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650240" y="228035"/>
            <a:ext cx="11704320" cy="1625600"/>
          </a:xfrm>
        </p:spPr>
        <p:txBody>
          <a:bodyPr>
            <a:noAutofit/>
          </a:bodyPr>
          <a:lstStyle/>
          <a:p>
            <a:r>
              <a:rPr lang="en-US" sz="5700" b="1" dirty="0">
                <a:latin typeface="Arial" pitchFamily="34" charset="0"/>
                <a:cs typeface="Arial" pitchFamily="34" charset="0"/>
              </a:rPr>
              <a:t>National Network of </a:t>
            </a:r>
            <a:br>
              <a:rPr lang="en-US" sz="5700" b="1" dirty="0">
                <a:latin typeface="Arial" pitchFamily="34" charset="0"/>
                <a:cs typeface="Arial" pitchFamily="34" charset="0"/>
              </a:rPr>
            </a:br>
            <a:r>
              <a:rPr lang="en-US" sz="5700" b="1" dirty="0">
                <a:latin typeface="Arial" pitchFamily="34" charset="0"/>
                <a:cs typeface="Arial" pitchFamily="34" charset="0"/>
              </a:rPr>
              <a:t>Collaborative Teams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7802880" y="1842347"/>
            <a:ext cx="5201920" cy="65024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559" y="1974609"/>
            <a:ext cx="9081685" cy="606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0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650240" y="0"/>
            <a:ext cx="11704320" cy="1192107"/>
          </a:xfrm>
        </p:spPr>
        <p:txBody>
          <a:bodyPr>
            <a:normAutofit/>
          </a:bodyPr>
          <a:lstStyle/>
          <a:p>
            <a:r>
              <a:rPr lang="en-US" sz="5700" b="1" dirty="0">
                <a:latin typeface="Arial" pitchFamily="34" charset="0"/>
                <a:cs typeface="Arial" pitchFamily="34" charset="0"/>
              </a:rPr>
              <a:t>NGCP Project Impact  </a:t>
            </a:r>
          </a:p>
        </p:txBody>
      </p:sp>
      <p:pic>
        <p:nvPicPr>
          <p:cNvPr id="4" name="Picture 3" descr="C:\Users\lenman\Pictures\flyer\P10003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" b="7992"/>
          <a:stretch/>
        </p:blipFill>
        <p:spPr bwMode="auto">
          <a:xfrm>
            <a:off x="7152640" y="1418277"/>
            <a:ext cx="4909855" cy="3511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640" y="4605867"/>
            <a:ext cx="4855125" cy="3641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32351" y="1408853"/>
            <a:ext cx="7337037" cy="6394027"/>
          </a:xfrm>
          <a:prstGeom prst="rect">
            <a:avLst/>
          </a:prstGeom>
        </p:spPr>
        <p:txBody>
          <a:bodyPr vert="horz" lIns="130025" tIns="65013" rIns="130025" bIns="65013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sz="3200" b="1" kern="0" dirty="0" smtClean="0">
                <a:solidFill>
                  <a:srgbClr val="000000"/>
                </a:solidFill>
                <a:cs typeface="Arial" pitchFamily="34" charset="0"/>
              </a:rPr>
              <a:t>3,660 </a:t>
            </a:r>
            <a:r>
              <a:rPr lang="en-US" sz="3200" kern="0" dirty="0" smtClean="0">
                <a:solidFill>
                  <a:srgbClr val="000000"/>
                </a:solidFill>
                <a:cs typeface="Arial" pitchFamily="34" charset="0"/>
              </a:rPr>
              <a:t>programs are listed in the online NGCP Program Directory</a:t>
            </a:r>
          </a:p>
          <a:p>
            <a:pPr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sz="3200" b="1" kern="0" dirty="0" smtClean="0">
                <a:solidFill>
                  <a:srgbClr val="000000"/>
                </a:solidFill>
                <a:cs typeface="Arial" pitchFamily="34" charset="0"/>
              </a:rPr>
              <a:t>33,583</a:t>
            </a:r>
            <a:r>
              <a:rPr lang="en-US" sz="3200" kern="0" dirty="0" smtClean="0">
                <a:solidFill>
                  <a:srgbClr val="000000"/>
                </a:solidFill>
                <a:cs typeface="Arial" pitchFamily="34" charset="0"/>
              </a:rPr>
              <a:t> participants served in </a:t>
            </a:r>
            <a:r>
              <a:rPr lang="en-US" sz="3200" b="1" kern="0" dirty="0" smtClean="0">
                <a:solidFill>
                  <a:srgbClr val="000000"/>
                </a:solidFill>
                <a:cs typeface="Arial" pitchFamily="34" charset="0"/>
              </a:rPr>
              <a:t>236</a:t>
            </a:r>
            <a:r>
              <a:rPr lang="en-US" sz="3200" kern="0" dirty="0" smtClean="0">
                <a:solidFill>
                  <a:srgbClr val="000000"/>
                </a:solidFill>
                <a:cs typeface="Arial" pitchFamily="34" charset="0"/>
              </a:rPr>
              <a:t> mini-grants completing activities</a:t>
            </a:r>
          </a:p>
          <a:p>
            <a:pPr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sz="3200" b="1" kern="0" dirty="0" smtClean="0">
                <a:solidFill>
                  <a:srgbClr val="000000"/>
                </a:solidFill>
                <a:cs typeface="Arial" pitchFamily="34" charset="0"/>
              </a:rPr>
              <a:t>45,181,614 </a:t>
            </a:r>
            <a:r>
              <a:rPr lang="en-US" sz="3200" kern="0" dirty="0" smtClean="0">
                <a:solidFill>
                  <a:srgbClr val="000000"/>
                </a:solidFill>
                <a:cs typeface="Arial" pitchFamily="34" charset="0"/>
              </a:rPr>
              <a:t>visits to the NGCP Web site in 5 years</a:t>
            </a:r>
          </a:p>
          <a:p>
            <a:pPr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sz="3200" b="1" kern="0" dirty="0" smtClean="0">
                <a:solidFill>
                  <a:srgbClr val="000000"/>
                </a:solidFill>
                <a:cs typeface="Arial" pitchFamily="34" charset="0"/>
              </a:rPr>
              <a:t>18,300</a:t>
            </a:r>
            <a:r>
              <a:rPr lang="en-US" sz="3200" kern="0" dirty="0" smtClean="0">
                <a:solidFill>
                  <a:srgbClr val="000000"/>
                </a:solidFill>
                <a:cs typeface="Arial" pitchFamily="34" charset="0"/>
              </a:rPr>
              <a:t> practitioners have been served through events and webinars</a:t>
            </a:r>
          </a:p>
          <a:p>
            <a:pPr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sz="3200" b="1" kern="0" dirty="0" smtClean="0">
                <a:solidFill>
                  <a:srgbClr val="000000"/>
                </a:solidFill>
                <a:cs typeface="Arial" pitchFamily="34" charset="0"/>
              </a:rPr>
              <a:t>7,821,024</a:t>
            </a:r>
            <a:r>
              <a:rPr lang="en-US" sz="3200" kern="0" dirty="0" smtClean="0">
                <a:solidFill>
                  <a:srgbClr val="000000"/>
                </a:solidFill>
                <a:cs typeface="Arial" pitchFamily="34" charset="0"/>
              </a:rPr>
              <a:t> girls are served indirectly by NGCP by having their leaders trained in the philosophy, knowledge, and methods of NGCP</a:t>
            </a:r>
          </a:p>
          <a:p>
            <a:pPr fontAlgn="auto">
              <a:spcAft>
                <a:spcPts val="0"/>
              </a:spcAft>
            </a:pPr>
            <a:endParaRPr lang="en-US" sz="32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7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PPD Or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Pages>0</Pages>
  <Words>1629</Words>
  <Characters>0</Characters>
  <Application>Microsoft Office PowerPoint</Application>
  <PresentationFormat>Custom</PresentationFormat>
  <Lines>0</Lines>
  <Paragraphs>390</Paragraphs>
  <Slides>53</Slides>
  <Notes>48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53</vt:i4>
      </vt:variant>
    </vt:vector>
  </HeadingPairs>
  <TitlesOfParts>
    <vt:vector size="79" baseType="lpstr">
      <vt:lpstr>MS PGothic</vt:lpstr>
      <vt:lpstr>MS PGothic</vt:lpstr>
      <vt:lpstr>Arial</vt:lpstr>
      <vt:lpstr>Calibri</vt:lpstr>
      <vt:lpstr>Gill Sans</vt:lpstr>
      <vt:lpstr>Lucida Sans</vt:lpstr>
      <vt:lpstr>Myriad Pro Cond</vt:lpstr>
      <vt:lpstr>ヒラギノ角ゴ ProN W3</vt:lpstr>
      <vt:lpstr>Title &amp; Subtitle</vt:lpstr>
      <vt:lpstr>Title &amp; Bullets</vt:lpstr>
      <vt:lpstr>Title - Center</vt:lpstr>
      <vt:lpstr>Bullets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2_Office Theme</vt:lpstr>
      <vt:lpstr>1_Title &amp; Bullets</vt:lpstr>
      <vt:lpstr>Office Theme</vt:lpstr>
      <vt:lpstr>OPPD Orange</vt:lpstr>
      <vt:lpstr>PowerPoint Presentation</vt:lpstr>
      <vt:lpstr>Today’s webinar is about…</vt:lpstr>
      <vt:lpstr>Speakers</vt:lpstr>
      <vt:lpstr>PowerPoint Presentation</vt:lpstr>
      <vt:lpstr>Agenda</vt:lpstr>
      <vt:lpstr>PowerPoint Presentation</vt:lpstr>
      <vt:lpstr>Project Goals</vt:lpstr>
      <vt:lpstr>National Network of  Collaborative Teams</vt:lpstr>
      <vt:lpstr>NGCP Project Impact  </vt:lpstr>
      <vt:lpstr>Why Girls and STEM?</vt:lpstr>
      <vt:lpstr>NGCP Activities</vt:lpstr>
      <vt:lpstr>PowerPoint Presentation</vt:lpstr>
      <vt:lpstr>PowerPoint Presentation</vt:lpstr>
      <vt:lpstr>The FabFems Project</vt:lpstr>
      <vt:lpstr>Changing Perceptions About STEM Careers</vt:lpstr>
      <vt:lpstr>FabFems Website</vt:lpstr>
      <vt:lpstr>Search for FabFems</vt:lpstr>
      <vt:lpstr>A FabFems Profile</vt:lpstr>
      <vt:lpstr>Online Safety: Screening FabFems</vt:lpstr>
      <vt:lpstr>Various Levels of Engagement</vt:lpstr>
      <vt:lpstr>Activity Resources</vt:lpstr>
      <vt:lpstr>Next Steps!</vt:lpstr>
      <vt:lpstr>PowerPoint Presentation</vt:lpstr>
      <vt:lpstr> </vt:lpstr>
      <vt:lpstr>   A one-day event for middle and high school girls with the purpose of introducing them to careers in the trades and engineering by:   1. Immersion   2. Engaging   3. Modeling   4. Mapping     </vt:lpstr>
      <vt:lpstr>       IMMERSION  </vt:lpstr>
      <vt:lpstr>    ENGAGING </vt:lpstr>
      <vt:lpstr>   MODELING </vt:lpstr>
      <vt:lpstr>    MAPPING</vt:lpstr>
      <vt:lpstr>Why did the NE Energy Consortium decide to pilot the program with CEWD?</vt:lpstr>
      <vt:lpstr>Collaborative Partners</vt:lpstr>
      <vt:lpstr>The Agenda</vt:lpstr>
      <vt:lpstr>PowerPoint Presentation</vt:lpstr>
      <vt:lpstr>PowerPoint Presentation</vt:lpstr>
      <vt:lpstr>The Impact on the MS Girls</vt:lpstr>
      <vt:lpstr>The Impact on the MS &amp; HS Girls</vt:lpstr>
      <vt:lpstr>The Impact on the HS Girls</vt:lpstr>
      <vt:lpstr>Costs</vt:lpstr>
      <vt:lpstr>What worked?</vt:lpstr>
      <vt:lpstr>What worked?</vt:lpstr>
      <vt:lpstr>What worked?</vt:lpstr>
      <vt:lpstr>What worked?</vt:lpstr>
      <vt:lpstr>What worked?</vt:lpstr>
      <vt:lpstr>Lessons Learned</vt:lpstr>
      <vt:lpstr>Lessons Learned</vt:lpstr>
      <vt:lpstr>Lessons Learned</vt:lpstr>
      <vt:lpstr>Lessons Learned</vt:lpstr>
      <vt:lpstr>Lessons Learned</vt:lpstr>
      <vt:lpstr>What will be added the next time?</vt:lpstr>
      <vt:lpstr>What will be added the next time?</vt:lpstr>
      <vt:lpstr>What will be added the next time?</vt:lpstr>
      <vt:lpstr>Plans for the Future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Ton-Ton</dc:creator>
  <cp:lastModifiedBy>Valerie Taylor</cp:lastModifiedBy>
  <cp:revision>12</cp:revision>
  <dcterms:modified xsi:type="dcterms:W3CDTF">2015-03-24T21:09:29Z</dcterms:modified>
</cp:coreProperties>
</file>